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78" r:id="rId6"/>
    <p:sldId id="283" r:id="rId7"/>
    <p:sldId id="281" r:id="rId8"/>
    <p:sldId id="284" r:id="rId9"/>
    <p:sldId id="285" r:id="rId10"/>
    <p:sldId id="282"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66" d="100"/>
          <a:sy n="66" d="100"/>
        </p:scale>
        <p:origin x="-732"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a:t>
            </a:r>
            <a:r>
              <a:rPr lang="en-GB" dirty="0"/>
              <a:t>6</a:t>
            </a:r>
            <a:r>
              <a:rPr lang="en-GB" dirty="0" smtClean="0"/>
              <a:t> </a:t>
            </a:r>
            <a:r>
              <a:rPr lang="en-GB" dirty="0" smtClean="0"/>
              <a:t>PSHE</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4181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a:t>
            </a:r>
            <a:r>
              <a:rPr lang="en-GB" dirty="0"/>
              <a:t>6</a:t>
            </a:r>
            <a:r>
              <a:rPr lang="en-GB" dirty="0" smtClean="0"/>
              <a:t> </a:t>
            </a:r>
            <a:r>
              <a:rPr lang="en-GB" dirty="0" smtClean="0"/>
              <a:t>– </a:t>
            </a:r>
            <a:r>
              <a:rPr lang="en-GB" dirty="0" smtClean="0"/>
              <a:t>The Year Ahead</a:t>
            </a:r>
            <a:endParaRPr lang="en-GB" dirty="0"/>
          </a:p>
        </p:txBody>
      </p:sp>
      <p:sp>
        <p:nvSpPr>
          <p:cNvPr id="3" name="Content Placeholder 2"/>
          <p:cNvSpPr>
            <a:spLocks noGrp="1"/>
          </p:cNvSpPr>
          <p:nvPr>
            <p:ph idx="1"/>
          </p:nvPr>
        </p:nvSpPr>
        <p:spPr>
          <a:xfrm>
            <a:off x="250427" y="1596571"/>
            <a:ext cx="10127287" cy="4647520"/>
          </a:xfrm>
        </p:spPr>
        <p:txBody>
          <a:bodyPr>
            <a:normAutofit/>
          </a:bodyPr>
          <a:lstStyle/>
          <a:p>
            <a:r>
              <a:rPr lang="en-GB" dirty="0" smtClean="0"/>
              <a:t>This lesson focuses on the children transitioning to secondary school and exploring the hopes and worries that they may have.</a:t>
            </a:r>
          </a:p>
          <a:p>
            <a:r>
              <a:rPr lang="en-GB" dirty="0" smtClean="0"/>
              <a:t>Children work together to support each other to overcome or manage their worries.</a:t>
            </a:r>
          </a:p>
          <a:p>
            <a:endParaRPr lang="en-GB" dirty="0"/>
          </a:p>
          <a:p>
            <a:r>
              <a:rPr lang="en-GB" dirty="0" smtClean="0"/>
              <a:t>It is also a time for children to reflect upon their time at Primary school and their achievements, as well as acknowledging the tools that the children have acquired which will help them in their new school.</a:t>
            </a:r>
          </a:p>
          <a:p>
            <a:endParaRPr lang="en-GB" dirty="0" smtClean="0"/>
          </a:p>
          <a:p>
            <a:endParaRPr lang="en-GB" dirty="0"/>
          </a:p>
        </p:txBody>
      </p:sp>
    </p:spTree>
    <p:extLst>
      <p:ext uri="{BB962C8B-B14F-4D97-AF65-F5344CB8AC3E}">
        <p14:creationId xmlns:p14="http://schemas.microsoft.com/office/powerpoint/2010/main" val="102546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Thank you for coming to our meeting</a:t>
            </a:r>
            <a:endParaRPr lang="en-GB" dirty="0"/>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42805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Me Lesson Overview Term 6 </a:t>
            </a:r>
            <a:endParaRPr lang="en-GB" dirty="0"/>
          </a:p>
        </p:txBody>
      </p:sp>
      <p:sp>
        <p:nvSpPr>
          <p:cNvPr id="3" name="Content Placeholder 2"/>
          <p:cNvSpPr>
            <a:spLocks noGrp="1"/>
          </p:cNvSpPr>
          <p:nvPr>
            <p:ph idx="1"/>
          </p:nvPr>
        </p:nvSpPr>
        <p:spPr/>
        <p:txBody>
          <a:bodyPr/>
          <a:lstStyle/>
          <a:p>
            <a:r>
              <a:rPr lang="en-GB" dirty="0" smtClean="0"/>
              <a:t>Self and Body Image</a:t>
            </a:r>
            <a:endParaRPr lang="en-GB" dirty="0" smtClean="0"/>
          </a:p>
          <a:p>
            <a:r>
              <a:rPr lang="en-GB" dirty="0" smtClean="0"/>
              <a:t>Puberty </a:t>
            </a:r>
          </a:p>
          <a:p>
            <a:r>
              <a:rPr lang="en-GB" dirty="0" smtClean="0"/>
              <a:t>Conception to Birth</a:t>
            </a:r>
            <a:endParaRPr lang="en-GB" dirty="0" smtClean="0"/>
          </a:p>
          <a:p>
            <a:r>
              <a:rPr lang="en-GB" dirty="0" smtClean="0"/>
              <a:t>Boyfriends and Girlfriends</a:t>
            </a:r>
            <a:endParaRPr lang="en-GB" dirty="0" smtClean="0"/>
          </a:p>
          <a:p>
            <a:r>
              <a:rPr lang="en-GB" dirty="0" smtClean="0"/>
              <a:t>Real Self and Ideal Self</a:t>
            </a:r>
            <a:endParaRPr lang="en-GB" dirty="0" smtClean="0"/>
          </a:p>
          <a:p>
            <a:r>
              <a:rPr lang="en-GB" dirty="0" smtClean="0"/>
              <a:t>The Year Ahead</a:t>
            </a:r>
            <a:endParaRPr lang="en-GB" dirty="0"/>
          </a:p>
        </p:txBody>
      </p:sp>
    </p:spTree>
    <p:extLst>
      <p:ext uri="{BB962C8B-B14F-4D97-AF65-F5344CB8AC3E}">
        <p14:creationId xmlns:p14="http://schemas.microsoft.com/office/powerpoint/2010/main" val="110686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a:t>
            </a:r>
            <a:r>
              <a:rPr lang="en-GB" dirty="0" smtClean="0"/>
              <a:t>Self and Body Image</a:t>
            </a:r>
            <a:endParaRPr lang="en-GB" dirty="0"/>
          </a:p>
        </p:txBody>
      </p:sp>
      <p:sp>
        <p:nvSpPr>
          <p:cNvPr id="3" name="Content Placeholder 2"/>
          <p:cNvSpPr>
            <a:spLocks noGrp="1"/>
          </p:cNvSpPr>
          <p:nvPr>
            <p:ph idx="1"/>
          </p:nvPr>
        </p:nvSpPr>
        <p:spPr>
          <a:xfrm>
            <a:off x="551769" y="1235592"/>
            <a:ext cx="7587557" cy="5353893"/>
          </a:xfrm>
        </p:spPr>
        <p:txBody>
          <a:bodyPr>
            <a:normAutofit/>
          </a:bodyPr>
          <a:lstStyle/>
          <a:p>
            <a:r>
              <a:rPr lang="en-GB" dirty="0" smtClean="0"/>
              <a:t>This lesson allows for a lot of open discussion about image – perceived and actual image.</a:t>
            </a:r>
          </a:p>
          <a:p>
            <a:r>
              <a:rPr lang="en-GB" dirty="0" smtClean="0"/>
              <a:t>Children learn some facts about the fashion industry and discuss why they</a:t>
            </a:r>
            <a:r>
              <a:rPr lang="en-GB" dirty="0"/>
              <a:t> </a:t>
            </a:r>
            <a:r>
              <a:rPr lang="en-GB" dirty="0" smtClean="0"/>
              <a:t>t</a:t>
            </a:r>
            <a:r>
              <a:rPr lang="en-GB" dirty="0" smtClean="0"/>
              <a:t>hink people like to spend so much time and money on fashion.  A discuss about peer pressure also feeds in here.</a:t>
            </a:r>
          </a:p>
          <a:p>
            <a:r>
              <a:rPr lang="en-GB" dirty="0" smtClean="0"/>
              <a:t>Children are then split in to gender groups and within their groups are asked to draw and label the ‘perfect’ man/woman. This then feeds the discussion about where these ideas come from and whether they are fair and realistic ideas.</a:t>
            </a:r>
          </a:p>
          <a:p>
            <a:r>
              <a:rPr lang="en-GB" dirty="0" smtClean="0"/>
              <a:t>Children then explore  ‘unhelpful thoughts’; ‘unhelpful behaviours’ and ‘unhelpful feelings’ relating to self image and work together to change these in to positive thoughts, feelings and behaviours for ourselves. </a:t>
            </a:r>
            <a:endParaRPr lang="en-GB"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325" y="1266144"/>
            <a:ext cx="3885987" cy="241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370" y="3829853"/>
            <a:ext cx="3271603" cy="283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19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0322"/>
          </a:xfrm>
        </p:spPr>
        <p:txBody>
          <a:bodyPr/>
          <a:lstStyle/>
          <a:p>
            <a:r>
              <a:rPr lang="en-GB" dirty="0" smtClean="0"/>
              <a:t>Lesson 2 – </a:t>
            </a:r>
            <a:r>
              <a:rPr lang="en-GB" dirty="0" smtClean="0"/>
              <a:t>Puberty</a:t>
            </a:r>
            <a:endParaRPr lang="en-GB" dirty="0"/>
          </a:p>
        </p:txBody>
      </p:sp>
      <p:sp>
        <p:nvSpPr>
          <p:cNvPr id="3" name="Content Placeholder 2"/>
          <p:cNvSpPr>
            <a:spLocks noGrp="1"/>
          </p:cNvSpPr>
          <p:nvPr>
            <p:ph idx="1"/>
          </p:nvPr>
        </p:nvSpPr>
        <p:spPr>
          <a:xfrm>
            <a:off x="653370" y="1167292"/>
            <a:ext cx="7750401" cy="4935966"/>
          </a:xfrm>
        </p:spPr>
        <p:txBody>
          <a:bodyPr>
            <a:normAutofit/>
          </a:bodyPr>
          <a:lstStyle/>
          <a:p>
            <a:r>
              <a:rPr lang="en-GB" dirty="0" smtClean="0"/>
              <a:t>In this lesson children begin by recapping their knowledge and understanding about puberty.  They play fun games to explore the changes which happen to girls; boys; both.  </a:t>
            </a:r>
          </a:p>
          <a:p>
            <a:r>
              <a:rPr lang="en-GB" dirty="0" smtClean="0"/>
              <a:t>They also explore the truths and myths around puberty.</a:t>
            </a:r>
          </a:p>
          <a:p>
            <a:r>
              <a:rPr lang="en-GB" dirty="0" smtClean="0"/>
              <a:t>Children are then split in to same sex groups to allow them to talk openly about the physical and emotional changes which occur during puberty. A male teacher will support or deliver this part of the session with the boys.</a:t>
            </a:r>
          </a:p>
          <a:p>
            <a:r>
              <a:rPr lang="en-GB" dirty="0" smtClean="0"/>
              <a:t>There are many opportunities to raise questions and concerns either publicly or anonymously.</a:t>
            </a:r>
          </a:p>
          <a:p>
            <a:r>
              <a:rPr lang="en-GB" dirty="0" smtClean="0"/>
              <a:t>Children also discuss given worries that children may have and a safe space is provided for them to talk these worries through.</a:t>
            </a:r>
          </a:p>
          <a:p>
            <a:endParaRPr lang="en-GB" dirty="0" smtClean="0"/>
          </a:p>
          <a:p>
            <a:endParaRPr lang="en-GB" dirty="0" smtClean="0"/>
          </a:p>
          <a:p>
            <a:endParaRPr lang="en-GB"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788" y="1433513"/>
            <a:ext cx="34004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96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a:t>
            </a:r>
            <a:r>
              <a:rPr lang="en-GB" dirty="0" smtClean="0"/>
              <a:t>3 </a:t>
            </a:r>
            <a:r>
              <a:rPr lang="en-GB" dirty="0" smtClean="0"/>
              <a:t>– </a:t>
            </a:r>
            <a:r>
              <a:rPr lang="en-GB" dirty="0" smtClean="0"/>
              <a:t>Conception to Birth</a:t>
            </a:r>
            <a:endParaRPr lang="en-GB" dirty="0"/>
          </a:p>
        </p:txBody>
      </p:sp>
      <p:sp>
        <p:nvSpPr>
          <p:cNvPr id="3" name="Content Placeholder 2"/>
          <p:cNvSpPr>
            <a:spLocks noGrp="1"/>
          </p:cNvSpPr>
          <p:nvPr>
            <p:ph idx="1"/>
          </p:nvPr>
        </p:nvSpPr>
        <p:spPr>
          <a:xfrm>
            <a:off x="250427" y="1308125"/>
            <a:ext cx="6561057" cy="4935966"/>
          </a:xfrm>
        </p:spPr>
        <p:txBody>
          <a:bodyPr>
            <a:normAutofit/>
          </a:bodyPr>
          <a:lstStyle/>
          <a:p>
            <a:pPr marL="0" indent="0">
              <a:buNone/>
            </a:pPr>
            <a:r>
              <a:rPr lang="en-GB" sz="2400" b="1" dirty="0" smtClean="0"/>
              <a:t>This is a SEX EDUCATION lesson.  Parents have a right to withdraw their child from this lesson.</a:t>
            </a:r>
          </a:p>
          <a:p>
            <a:r>
              <a:rPr lang="en-GB" dirty="0" smtClean="0"/>
              <a:t>To start this lesson, children look at statements about what a baby can or can’t do in the womb.  This is to focus the children on the incredible development of babies which we have no memory of.</a:t>
            </a:r>
          </a:p>
          <a:p>
            <a:r>
              <a:rPr lang="en-GB" dirty="0" smtClean="0"/>
              <a:t>Children also review the stages of foetal development in the womb.</a:t>
            </a:r>
          </a:p>
          <a:p>
            <a:endParaRPr lang="en-GB" dirty="0" smtClean="0"/>
          </a:p>
          <a:p>
            <a:pPr marL="0" indent="0">
              <a:buNone/>
            </a:pPr>
            <a:endParaRPr lang="en-GB" dirty="0" smtClean="0"/>
          </a:p>
          <a:p>
            <a:endParaRPr lang="en-GB"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484" y="1451428"/>
            <a:ext cx="5206344" cy="265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177" y="4317774"/>
            <a:ext cx="41814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52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8" y="293061"/>
            <a:ext cx="10682515" cy="1010322"/>
          </a:xfrm>
        </p:spPr>
        <p:txBody>
          <a:bodyPr/>
          <a:lstStyle/>
          <a:p>
            <a:r>
              <a:rPr lang="en-GB" dirty="0" smtClean="0"/>
              <a:t>Lesson </a:t>
            </a:r>
            <a:r>
              <a:rPr lang="en-GB" dirty="0" smtClean="0"/>
              <a:t>3 </a:t>
            </a:r>
            <a:r>
              <a:rPr lang="en-GB" dirty="0" smtClean="0"/>
              <a:t>– </a:t>
            </a:r>
            <a:r>
              <a:rPr lang="en-GB" dirty="0" smtClean="0"/>
              <a:t>Conception to Birth </a:t>
            </a:r>
            <a:r>
              <a:rPr lang="en-GB" sz="4000" dirty="0" smtClean="0"/>
              <a:t>continued</a:t>
            </a:r>
            <a:endParaRPr lang="en-GB" dirty="0"/>
          </a:p>
        </p:txBody>
      </p:sp>
      <p:sp>
        <p:nvSpPr>
          <p:cNvPr id="3" name="Content Placeholder 2"/>
          <p:cNvSpPr>
            <a:spLocks noGrp="1"/>
          </p:cNvSpPr>
          <p:nvPr>
            <p:ph idx="1"/>
          </p:nvPr>
        </p:nvSpPr>
        <p:spPr>
          <a:xfrm>
            <a:off x="250427" y="1090411"/>
            <a:ext cx="10345002" cy="4935966"/>
          </a:xfrm>
        </p:spPr>
        <p:txBody>
          <a:bodyPr>
            <a:normAutofit/>
          </a:bodyPr>
          <a:lstStyle/>
          <a:p>
            <a:r>
              <a:rPr lang="en-GB" dirty="0" smtClean="0"/>
              <a:t>Children work together to review the stages from conception to birth by creating their own  resource cards. They can decide which stages they feel are significant.</a:t>
            </a:r>
          </a:p>
          <a:p>
            <a:r>
              <a:rPr lang="en-GB" dirty="0" smtClean="0"/>
              <a:t>This allows them to apply their knowledge and understanding of puberty and conception from previous years to help them.</a:t>
            </a:r>
          </a:p>
          <a:p>
            <a:r>
              <a:rPr lang="en-GB" dirty="0" smtClean="0"/>
              <a:t>Where they are unsure, they are given a script to support them along with a word bank of scientific vocabulary relating to the process and journey.</a:t>
            </a:r>
          </a:p>
          <a:p>
            <a:endParaRPr lang="en-GB" dirty="0" smtClean="0"/>
          </a:p>
          <a:p>
            <a:pPr marL="0" indent="0">
              <a:buNone/>
            </a:pPr>
            <a:endParaRPr lang="en-GB" dirty="0" smtClean="0"/>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09" y="4774686"/>
            <a:ext cx="3106905" cy="185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171" y="4773932"/>
            <a:ext cx="3164115" cy="187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557486" y="5416400"/>
            <a:ext cx="251097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469" y="3701596"/>
            <a:ext cx="48291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07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a:t>
            </a:r>
            <a:r>
              <a:rPr lang="en-GB" dirty="0"/>
              <a:t>4</a:t>
            </a:r>
            <a:r>
              <a:rPr lang="en-GB" dirty="0" smtClean="0"/>
              <a:t> </a:t>
            </a:r>
            <a:r>
              <a:rPr lang="en-GB" dirty="0" smtClean="0"/>
              <a:t>– </a:t>
            </a:r>
            <a:r>
              <a:rPr lang="en-GB" dirty="0" smtClean="0"/>
              <a:t>Boyfriends and Girlfriends</a:t>
            </a:r>
            <a:endParaRPr lang="en-GB" dirty="0"/>
          </a:p>
        </p:txBody>
      </p:sp>
      <p:sp>
        <p:nvSpPr>
          <p:cNvPr id="3" name="Content Placeholder 2"/>
          <p:cNvSpPr>
            <a:spLocks noGrp="1"/>
          </p:cNvSpPr>
          <p:nvPr>
            <p:ph idx="1"/>
          </p:nvPr>
        </p:nvSpPr>
        <p:spPr>
          <a:xfrm>
            <a:off x="250426" y="1308125"/>
            <a:ext cx="6701917" cy="4935966"/>
          </a:xfrm>
        </p:spPr>
        <p:txBody>
          <a:bodyPr>
            <a:normAutofit/>
          </a:bodyPr>
          <a:lstStyle/>
          <a:p>
            <a:r>
              <a:rPr lang="en-GB" dirty="0" smtClean="0"/>
              <a:t>In this lesson, children explore the difference between having male and female friends and having a boyfriend or girlfriend. They learn that the difference is usually that there is a physical or romantic attraction and that is what makes these relationships special.</a:t>
            </a:r>
          </a:p>
          <a:p>
            <a:r>
              <a:rPr lang="en-GB" dirty="0" smtClean="0"/>
              <a:t>In groups children work together to order the cards to answer the statement – ‘You might want a boyfriend/girlfriend because..’. Children order them ‘most important’ to ‘least important’</a:t>
            </a:r>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496" y="1232353"/>
            <a:ext cx="48577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7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52718"/>
            <a:ext cx="11747046" cy="1010322"/>
          </a:xfrm>
        </p:spPr>
        <p:txBody>
          <a:bodyPr/>
          <a:lstStyle/>
          <a:p>
            <a:r>
              <a:rPr lang="en-GB" dirty="0" smtClean="0"/>
              <a:t>Lesson </a:t>
            </a:r>
            <a:r>
              <a:rPr lang="en-GB" dirty="0"/>
              <a:t>4</a:t>
            </a:r>
            <a:r>
              <a:rPr lang="en-GB" dirty="0" smtClean="0"/>
              <a:t> </a:t>
            </a:r>
            <a:r>
              <a:rPr lang="en-GB" dirty="0" smtClean="0"/>
              <a:t>– </a:t>
            </a:r>
            <a:r>
              <a:rPr lang="en-GB" dirty="0" smtClean="0"/>
              <a:t>Boyfriends and Girlfriends </a:t>
            </a:r>
            <a:r>
              <a:rPr lang="en-GB" sz="3200" dirty="0" smtClean="0"/>
              <a:t>continued</a:t>
            </a:r>
            <a:endParaRPr lang="en-GB" sz="3200" dirty="0"/>
          </a:p>
        </p:txBody>
      </p:sp>
      <p:sp>
        <p:nvSpPr>
          <p:cNvPr id="3" name="Content Placeholder 2"/>
          <p:cNvSpPr>
            <a:spLocks noGrp="1"/>
          </p:cNvSpPr>
          <p:nvPr>
            <p:ph idx="1"/>
          </p:nvPr>
        </p:nvSpPr>
        <p:spPr>
          <a:xfrm>
            <a:off x="250426" y="1308125"/>
            <a:ext cx="6701917" cy="4935966"/>
          </a:xfrm>
        </p:spPr>
        <p:txBody>
          <a:bodyPr>
            <a:normAutofit fontScale="92500" lnSpcReduction="10000"/>
          </a:bodyPr>
          <a:lstStyle/>
          <a:p>
            <a:r>
              <a:rPr lang="en-GB" dirty="0" smtClean="0"/>
              <a:t>The next part of the lesson looks at ‘respect’ and ‘personal choice’. Children listen to a scenario of a young couple, which starts of well, then one of them wants to kiss, then it moves on to sending an image of them half dressed via text. </a:t>
            </a:r>
          </a:p>
          <a:p>
            <a:r>
              <a:rPr lang="en-GB" dirty="0" smtClean="0"/>
              <a:t>The scenario opens up the discussion of what were the ‘right’ and ‘wrong’ behaviours, as well as exploring pressures from both parties.</a:t>
            </a:r>
          </a:p>
          <a:p>
            <a:r>
              <a:rPr lang="en-GB" dirty="0" smtClean="0"/>
              <a:t>Children are told about the legal implications when it comes to sending ‘sexy’ images and of passing these on.</a:t>
            </a:r>
          </a:p>
          <a:p>
            <a:r>
              <a:rPr lang="en-GB" dirty="0" smtClean="0"/>
              <a:t>Children then sort these cards – ‘Should I?’ ‘Shouldn’t I?’ and discuss how they feel about them.</a:t>
            </a:r>
          </a:p>
          <a:p>
            <a:r>
              <a:rPr lang="en-GB" dirty="0" smtClean="0"/>
              <a:t>The lesson ends with a review of respectful relationships and each persons right to be respected.</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108" y="1265010"/>
            <a:ext cx="48387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07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5146" cy="1010322"/>
          </a:xfrm>
        </p:spPr>
        <p:txBody>
          <a:bodyPr/>
          <a:lstStyle/>
          <a:p>
            <a:r>
              <a:rPr lang="en-GB" dirty="0" smtClean="0"/>
              <a:t>Lesson </a:t>
            </a:r>
            <a:r>
              <a:rPr lang="en-GB" dirty="0" smtClean="0"/>
              <a:t>5 </a:t>
            </a:r>
            <a:r>
              <a:rPr lang="en-GB" dirty="0" smtClean="0"/>
              <a:t>– </a:t>
            </a:r>
            <a:r>
              <a:rPr lang="en-GB" dirty="0" smtClean="0"/>
              <a:t>Real Self and Ideal Self</a:t>
            </a:r>
            <a:endParaRPr lang="en-GB" dirty="0"/>
          </a:p>
        </p:txBody>
      </p:sp>
      <p:sp>
        <p:nvSpPr>
          <p:cNvPr id="3" name="Content Placeholder 2"/>
          <p:cNvSpPr>
            <a:spLocks noGrp="1"/>
          </p:cNvSpPr>
          <p:nvPr>
            <p:ph idx="1"/>
          </p:nvPr>
        </p:nvSpPr>
        <p:spPr>
          <a:xfrm>
            <a:off x="250427" y="1596571"/>
            <a:ext cx="7416745" cy="4647520"/>
          </a:xfrm>
        </p:spPr>
        <p:txBody>
          <a:bodyPr>
            <a:normAutofit/>
          </a:bodyPr>
          <a:lstStyle/>
          <a:p>
            <a:r>
              <a:rPr lang="en-GB" dirty="0" smtClean="0"/>
              <a:t>This lesson focuses on the importance of positive self esteem.</a:t>
            </a:r>
          </a:p>
          <a:p>
            <a:r>
              <a:rPr lang="en-GB" dirty="0" smtClean="0"/>
              <a:t>Children look at ‘ideal body’ images as a catalyst for discussion, and how these and other images they have come across make them feel.</a:t>
            </a:r>
          </a:p>
          <a:p>
            <a:r>
              <a:rPr lang="en-GB" dirty="0" smtClean="0"/>
              <a:t>Children discuss ‘body talk’ both negative and positive and how this can impact on our self esteem.</a:t>
            </a:r>
          </a:p>
          <a:p>
            <a:r>
              <a:rPr lang="en-GB" dirty="0" smtClean="0"/>
              <a:t>In same sex groups children explore words that they would use to describe the ‘ideal image’, then they explore individually the words that they would use to describe their ‘real self’ and discuss the difference between the two.</a:t>
            </a:r>
          </a:p>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110" y="1612674"/>
            <a:ext cx="20669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9666" y="3306082"/>
            <a:ext cx="13811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172" y="3306082"/>
            <a:ext cx="20574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8372" y="4887232"/>
            <a:ext cx="10668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3428" y="5086350"/>
            <a:ext cx="10668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874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17329</TotalTime>
  <Words>883</Words>
  <Application>Microsoft Office PowerPoint</Application>
  <PresentationFormat>Custom</PresentationFormat>
  <Paragraphs>50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Year 6 PSHE</vt:lpstr>
      <vt:lpstr>Changing Me Lesson Overview Term 6 </vt:lpstr>
      <vt:lpstr>Lesson 1- Self and Body Image</vt:lpstr>
      <vt:lpstr>Lesson 2 – Puberty</vt:lpstr>
      <vt:lpstr>Lesson 3 – Conception to Birth</vt:lpstr>
      <vt:lpstr>Lesson 3 – Conception to Birth continued</vt:lpstr>
      <vt:lpstr>Lesson 4 – Boyfriends and Girlfriends</vt:lpstr>
      <vt:lpstr>Lesson 4 – Boyfriends and Girlfriends continued</vt:lpstr>
      <vt:lpstr>Lesson 5 – Real Self and Ideal Self</vt:lpstr>
      <vt:lpstr>Lesson 6 – The Year Ahead</vt:lpstr>
      <vt:lpstr>Thank you for coming to our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PSHE</dc:title>
  <dc:creator>Sarah Shreeves</dc:creator>
  <cp:lastModifiedBy>Tessa</cp:lastModifiedBy>
  <cp:revision>47</cp:revision>
  <dcterms:created xsi:type="dcterms:W3CDTF">2021-03-30T08:15:22Z</dcterms:created>
  <dcterms:modified xsi:type="dcterms:W3CDTF">2021-04-27T17:37:07Z</dcterms:modified>
</cp:coreProperties>
</file>