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73" r:id="rId6"/>
    <p:sldId id="274" r:id="rId7"/>
    <p:sldId id="275" r:id="rId8"/>
    <p:sldId id="276" r:id="rId9"/>
    <p:sldId id="277" r:id="rId10"/>
    <p:sldId id="278" r:id="rId11"/>
    <p:sldId id="279" r:id="rId12"/>
    <p:sldId id="280" r:id="rId13"/>
    <p:sldId id="281" r:id="rId14"/>
    <p:sldId id="282"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66" d="100"/>
          <a:sy n="66" d="100"/>
        </p:scale>
        <p:origin x="-732"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Year </a:t>
            </a:r>
            <a:r>
              <a:rPr lang="en-GB" dirty="0" smtClean="0"/>
              <a:t>5</a:t>
            </a:r>
            <a:r>
              <a:rPr lang="en-GB" smtClean="0"/>
              <a:t> </a:t>
            </a:r>
            <a:r>
              <a:rPr lang="en-GB" dirty="0" smtClean="0"/>
              <a:t>PSHE</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4181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a:t>4</a:t>
            </a:r>
            <a:r>
              <a:rPr lang="en-GB" dirty="0" smtClean="0"/>
              <a:t> – Conception</a:t>
            </a:r>
            <a:endParaRPr lang="en-GB" dirty="0"/>
          </a:p>
        </p:txBody>
      </p:sp>
      <p:sp>
        <p:nvSpPr>
          <p:cNvPr id="3" name="Content Placeholder 2"/>
          <p:cNvSpPr>
            <a:spLocks noGrp="1"/>
          </p:cNvSpPr>
          <p:nvPr>
            <p:ph idx="1"/>
          </p:nvPr>
        </p:nvSpPr>
        <p:spPr>
          <a:xfrm>
            <a:off x="250427" y="1308125"/>
            <a:ext cx="8153344" cy="4935966"/>
          </a:xfrm>
        </p:spPr>
        <p:txBody>
          <a:bodyPr>
            <a:normAutofit lnSpcReduction="10000"/>
          </a:bodyPr>
          <a:lstStyle/>
          <a:p>
            <a:pPr marL="0" indent="0">
              <a:buNone/>
            </a:pPr>
            <a:r>
              <a:rPr lang="en-GB" sz="2400" b="1" dirty="0" smtClean="0"/>
              <a:t>This is a SEX EDUCATION lesson.  Parents have a right to withdraw their child from this lesson.</a:t>
            </a:r>
          </a:p>
          <a:p>
            <a:r>
              <a:rPr lang="en-GB" dirty="0" smtClean="0"/>
              <a:t>To start this lesson, children play a matching game. They pair up different relationships: boyfriend/girlfriend; mother/father. Cards can be paired in any way so they could be paired girlfriend/girlfriend. Children then have to sort them in to different relationship groups: family; peers; working; attraction. This allows children to see that we have many different types of relationships.</a:t>
            </a:r>
          </a:p>
          <a:p>
            <a:r>
              <a:rPr lang="en-GB" dirty="0" smtClean="0"/>
              <a:t>This moves on to discuss physical relationships and the questions these couples should ask themselves before having a baby. Children use statement cards and have to priorities them according to importance. This part of the lesson allows children to understand that there are many considerations when thinking about having a baby.</a:t>
            </a:r>
          </a:p>
          <a:p>
            <a:pPr marL="0" indent="0">
              <a:buNone/>
            </a:pPr>
            <a:endParaRPr lang="en-GB" dirty="0" smtClean="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5096" y="1388646"/>
            <a:ext cx="1943237" cy="251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096" y="3908448"/>
            <a:ext cx="1943238" cy="251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52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a:t>4</a:t>
            </a:r>
            <a:r>
              <a:rPr lang="en-GB" dirty="0" smtClean="0"/>
              <a:t> – Conception continued</a:t>
            </a:r>
            <a:endParaRPr lang="en-GB" dirty="0"/>
          </a:p>
        </p:txBody>
      </p:sp>
      <p:sp>
        <p:nvSpPr>
          <p:cNvPr id="3" name="Content Placeholder 2"/>
          <p:cNvSpPr>
            <a:spLocks noGrp="1"/>
          </p:cNvSpPr>
          <p:nvPr>
            <p:ph idx="1"/>
          </p:nvPr>
        </p:nvSpPr>
        <p:spPr>
          <a:xfrm>
            <a:off x="250427" y="1308125"/>
            <a:ext cx="6701916" cy="4935966"/>
          </a:xfrm>
        </p:spPr>
        <p:txBody>
          <a:bodyPr>
            <a:normAutofit/>
          </a:bodyPr>
          <a:lstStyle/>
          <a:p>
            <a:r>
              <a:rPr lang="en-GB" dirty="0" smtClean="0"/>
              <a:t>Children are introduced to the word ‘conception’ – the moment when a new life begins.  Children review their knowledge and understanding of the male and female reproduction system .</a:t>
            </a:r>
          </a:p>
          <a:p>
            <a:r>
              <a:rPr lang="en-GB" dirty="0" smtClean="0"/>
              <a:t>Children learn that for some conception occurs through sexual intercourse, but there are other ways for conception to occur such as IVF.</a:t>
            </a:r>
          </a:p>
          <a:p>
            <a:r>
              <a:rPr lang="en-GB" dirty="0" smtClean="0"/>
              <a:t>They explore ‘true’ and ‘false’ statements around conception. Examples here:</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309" y="1211489"/>
            <a:ext cx="481012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87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a:t>4</a:t>
            </a:r>
            <a:r>
              <a:rPr lang="en-GB" dirty="0" smtClean="0"/>
              <a:t> – Conception continued</a:t>
            </a:r>
            <a:endParaRPr lang="en-GB" dirty="0"/>
          </a:p>
        </p:txBody>
      </p:sp>
      <p:sp>
        <p:nvSpPr>
          <p:cNvPr id="3" name="Content Placeholder 2"/>
          <p:cNvSpPr>
            <a:spLocks noGrp="1"/>
          </p:cNvSpPr>
          <p:nvPr>
            <p:ph idx="1"/>
          </p:nvPr>
        </p:nvSpPr>
        <p:spPr>
          <a:xfrm>
            <a:off x="250427" y="1308125"/>
            <a:ext cx="6701916" cy="4935966"/>
          </a:xfrm>
        </p:spPr>
        <p:txBody>
          <a:bodyPr>
            <a:normAutofit/>
          </a:bodyPr>
          <a:lstStyle/>
          <a:p>
            <a:r>
              <a:rPr lang="en-GB" dirty="0" smtClean="0"/>
              <a:t>Children then review the stages of foetal growth within the womb.</a:t>
            </a:r>
          </a:p>
          <a:p>
            <a:pPr marL="0" indent="0">
              <a:buNone/>
            </a:pPr>
            <a:endParaRPr lang="en-GB" dirty="0" smtClean="0"/>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73" y="2401434"/>
            <a:ext cx="29432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198" y="2401434"/>
            <a:ext cx="295962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5607" y="2401434"/>
            <a:ext cx="29337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135" y="4336597"/>
            <a:ext cx="29051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1224" y="4336597"/>
            <a:ext cx="14573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88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5 – Becoming a Teenager</a:t>
            </a:r>
            <a:endParaRPr lang="en-GB" dirty="0"/>
          </a:p>
        </p:txBody>
      </p:sp>
      <p:sp>
        <p:nvSpPr>
          <p:cNvPr id="3" name="Content Placeholder 2"/>
          <p:cNvSpPr>
            <a:spLocks noGrp="1"/>
          </p:cNvSpPr>
          <p:nvPr>
            <p:ph idx="1"/>
          </p:nvPr>
        </p:nvSpPr>
        <p:spPr>
          <a:xfrm>
            <a:off x="250427" y="1308125"/>
            <a:ext cx="6701916" cy="4935966"/>
          </a:xfrm>
        </p:spPr>
        <p:txBody>
          <a:bodyPr>
            <a:normAutofit/>
          </a:bodyPr>
          <a:lstStyle/>
          <a:p>
            <a:r>
              <a:rPr lang="en-GB" dirty="0" smtClean="0"/>
              <a:t>Children look at various teenage magazine and discuss the perceptions that they give for how teenagers are.</a:t>
            </a:r>
          </a:p>
          <a:p>
            <a:r>
              <a:rPr lang="en-GB" dirty="0" smtClean="0"/>
              <a:t>Children sort through pages of the magazine and decide which show reality and which don’t.</a:t>
            </a:r>
          </a:p>
          <a:p>
            <a:r>
              <a:rPr lang="en-GB" dirty="0" smtClean="0"/>
              <a:t>Children have a discussion about the responsibilities that becoming a teenager brings. This will include making children aware that the legal age of consent is 16.</a:t>
            </a:r>
          </a:p>
          <a:p>
            <a:r>
              <a:rPr lang="en-GB" dirty="0" smtClean="0"/>
              <a:t>Children create a birthday card for a 15 year old about to turn 16.  Inside they write some advice for them  based on what they have learnt this term.</a:t>
            </a:r>
          </a:p>
          <a:p>
            <a:pPr marL="0" indent="0">
              <a:buNone/>
            </a:pPr>
            <a:endParaRPr lang="en-GB" dirty="0" smtClean="0"/>
          </a:p>
          <a:p>
            <a:endParaRPr lang="en-GB" dirty="0"/>
          </a:p>
        </p:txBody>
      </p:sp>
    </p:spTree>
    <p:extLst>
      <p:ext uri="{BB962C8B-B14F-4D97-AF65-F5344CB8AC3E}">
        <p14:creationId xmlns:p14="http://schemas.microsoft.com/office/powerpoint/2010/main" val="10507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a:t>6</a:t>
            </a:r>
            <a:r>
              <a:rPr lang="en-GB" dirty="0" smtClean="0"/>
              <a:t> – Moving In To Year 6</a:t>
            </a:r>
            <a:endParaRPr lang="en-GB" dirty="0"/>
          </a:p>
        </p:txBody>
      </p:sp>
      <p:sp>
        <p:nvSpPr>
          <p:cNvPr id="3" name="Content Placeholder 2"/>
          <p:cNvSpPr>
            <a:spLocks noGrp="1"/>
          </p:cNvSpPr>
          <p:nvPr>
            <p:ph idx="1"/>
          </p:nvPr>
        </p:nvSpPr>
        <p:spPr>
          <a:xfrm>
            <a:off x="250427" y="1596571"/>
            <a:ext cx="9227402" cy="4647520"/>
          </a:xfrm>
        </p:spPr>
        <p:txBody>
          <a:bodyPr>
            <a:normAutofit/>
          </a:bodyPr>
          <a:lstStyle/>
          <a:p>
            <a:r>
              <a:rPr lang="en-GB" dirty="0" smtClean="0"/>
              <a:t>This lesson focuses on the transition to Year 6. It’s an opportunity for children to discuss their concerns and excitements for the year ahead.</a:t>
            </a:r>
          </a:p>
          <a:p>
            <a:r>
              <a:rPr lang="en-GB" dirty="0" smtClean="0"/>
              <a:t>It is also a time to reflect upon their time in Year 5 and to share their highs and lows.</a:t>
            </a:r>
          </a:p>
          <a:p>
            <a:pPr marL="0" indent="0">
              <a:buNone/>
            </a:pPr>
            <a:endParaRPr lang="en-GB" dirty="0" smtClean="0"/>
          </a:p>
          <a:p>
            <a:endParaRPr lang="en-GB" dirty="0"/>
          </a:p>
        </p:txBody>
      </p:sp>
    </p:spTree>
    <p:extLst>
      <p:ext uri="{BB962C8B-B14F-4D97-AF65-F5344CB8AC3E}">
        <p14:creationId xmlns:p14="http://schemas.microsoft.com/office/powerpoint/2010/main" val="102546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Thank you for coming to our meeting</a:t>
            </a:r>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42805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Me Lesson Overview Term 6 </a:t>
            </a:r>
            <a:endParaRPr lang="en-GB" dirty="0"/>
          </a:p>
        </p:txBody>
      </p:sp>
      <p:sp>
        <p:nvSpPr>
          <p:cNvPr id="3" name="Content Placeholder 2"/>
          <p:cNvSpPr>
            <a:spLocks noGrp="1"/>
          </p:cNvSpPr>
          <p:nvPr>
            <p:ph idx="1"/>
          </p:nvPr>
        </p:nvSpPr>
        <p:spPr/>
        <p:txBody>
          <a:bodyPr/>
          <a:lstStyle/>
          <a:p>
            <a:r>
              <a:rPr lang="en-GB" dirty="0" smtClean="0"/>
              <a:t>Self and Body Image</a:t>
            </a:r>
          </a:p>
          <a:p>
            <a:r>
              <a:rPr lang="en-GB" dirty="0" smtClean="0"/>
              <a:t>Puberty for Girls</a:t>
            </a:r>
          </a:p>
          <a:p>
            <a:r>
              <a:rPr lang="en-GB" dirty="0" smtClean="0"/>
              <a:t>Puberty for Boys</a:t>
            </a:r>
          </a:p>
          <a:p>
            <a:r>
              <a:rPr lang="en-GB" dirty="0" smtClean="0"/>
              <a:t>Conception (Sex Education)</a:t>
            </a:r>
          </a:p>
          <a:p>
            <a:r>
              <a:rPr lang="en-GB" dirty="0" smtClean="0"/>
              <a:t>Looking Ahead – becoming a teenager</a:t>
            </a:r>
          </a:p>
          <a:p>
            <a:r>
              <a:rPr lang="en-GB" dirty="0" smtClean="0"/>
              <a:t>Looking Ahead – moving in to Year 6</a:t>
            </a:r>
            <a:endParaRPr lang="en-GB" dirty="0"/>
          </a:p>
        </p:txBody>
      </p:sp>
    </p:spTree>
    <p:extLst>
      <p:ext uri="{BB962C8B-B14F-4D97-AF65-F5344CB8AC3E}">
        <p14:creationId xmlns:p14="http://schemas.microsoft.com/office/powerpoint/2010/main" val="11068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Self and Body Image</a:t>
            </a:r>
            <a:endParaRPr lang="en-GB" dirty="0"/>
          </a:p>
        </p:txBody>
      </p:sp>
      <p:sp>
        <p:nvSpPr>
          <p:cNvPr id="3" name="Content Placeholder 2"/>
          <p:cNvSpPr>
            <a:spLocks noGrp="1"/>
          </p:cNvSpPr>
          <p:nvPr>
            <p:ph idx="1"/>
          </p:nvPr>
        </p:nvSpPr>
        <p:spPr>
          <a:xfrm>
            <a:off x="1103312" y="1366222"/>
            <a:ext cx="8946541" cy="4882178"/>
          </a:xfrm>
        </p:spPr>
        <p:txBody>
          <a:bodyPr>
            <a:normAutofit lnSpcReduction="10000"/>
          </a:bodyPr>
          <a:lstStyle/>
          <a:p>
            <a:r>
              <a:rPr lang="en-GB" dirty="0" smtClean="0"/>
              <a:t>Through the use of self image cards, children decide what they believe to be a positive or negative aspect of it. There are no right or wrong answers.</a:t>
            </a:r>
          </a:p>
          <a:p>
            <a:r>
              <a:rPr lang="en-GB" dirty="0" smtClean="0"/>
              <a:t>Discussions around images online of people.  How these can sometimes have been altered using filters. Why these images can be harmful to our personal wellbeing.</a:t>
            </a:r>
          </a:p>
          <a:p>
            <a:r>
              <a:rPr lang="en-GB" dirty="0" smtClean="0"/>
              <a:t>Using affirmations as a technique to transform negative self image in to positive self image, which in term increase self-esteem.</a:t>
            </a:r>
          </a:p>
          <a:p>
            <a:r>
              <a:rPr lang="en-GB" dirty="0" smtClean="0"/>
              <a:t>People are like a chest of drawers.  The top drawers all full of things we are happy to share with everyone.  The middle drawers are things we are little more cautious about sharing.  The bottom drawers contain private information that we don’t wish to share.</a:t>
            </a:r>
          </a:p>
          <a:p>
            <a:r>
              <a:rPr lang="en-GB" dirty="0" smtClean="0"/>
              <a:t>Children explore things about themselves that they like and dislike, then using positive affirmation, look at the negative things and re-affirm them in to positive one.</a:t>
            </a:r>
          </a:p>
          <a:p>
            <a:endParaRPr lang="en-GB" dirty="0" smtClean="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3049" y="4792561"/>
            <a:ext cx="1364605" cy="186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044" y="595086"/>
            <a:ext cx="1852024" cy="227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044" y="3024037"/>
            <a:ext cx="1877239" cy="161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19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0322"/>
          </a:xfrm>
        </p:spPr>
        <p:txBody>
          <a:bodyPr/>
          <a:lstStyle/>
          <a:p>
            <a:r>
              <a:rPr lang="en-GB" dirty="0" smtClean="0"/>
              <a:t>Lesson 2 – Puberty in Girls</a:t>
            </a:r>
            <a:endParaRPr lang="en-GB" dirty="0"/>
          </a:p>
        </p:txBody>
      </p:sp>
      <p:sp>
        <p:nvSpPr>
          <p:cNvPr id="3" name="Content Placeholder 2"/>
          <p:cNvSpPr>
            <a:spLocks noGrp="1"/>
          </p:cNvSpPr>
          <p:nvPr>
            <p:ph idx="1"/>
          </p:nvPr>
        </p:nvSpPr>
        <p:spPr>
          <a:xfrm>
            <a:off x="1103313" y="1312434"/>
            <a:ext cx="8406448" cy="4935966"/>
          </a:xfrm>
        </p:spPr>
        <p:txBody>
          <a:bodyPr>
            <a:normAutofit/>
          </a:bodyPr>
          <a:lstStyle/>
          <a:p>
            <a:r>
              <a:rPr lang="en-GB" dirty="0" smtClean="0"/>
              <a:t>Looking at what makes them embarrassed. How do these things make them feel and behave? How can you make yourself feel less embarrassed or show your embarrassment less?</a:t>
            </a:r>
          </a:p>
          <a:p>
            <a:r>
              <a:rPr lang="en-GB" dirty="0" smtClean="0"/>
              <a:t>Begin to discuss the embarrassment when thinking and talking about puberty. Think about the reasons </a:t>
            </a:r>
            <a:r>
              <a:rPr lang="en-GB" dirty="0"/>
              <a:t>why we can feel embarrassed about some of the changes </a:t>
            </a:r>
            <a:r>
              <a:rPr lang="en-GB" dirty="0" smtClean="0"/>
              <a:t>and experiences </a:t>
            </a:r>
            <a:r>
              <a:rPr lang="en-GB" dirty="0"/>
              <a:t>of puberty: because they are private and personal, </a:t>
            </a:r>
            <a:r>
              <a:rPr lang="en-GB" dirty="0" smtClean="0"/>
              <a:t>they affect </a:t>
            </a:r>
            <a:r>
              <a:rPr lang="en-GB" dirty="0"/>
              <a:t>parts of the body we don’t usually talk about, they affect who </a:t>
            </a:r>
            <a:r>
              <a:rPr lang="en-GB" dirty="0" smtClean="0"/>
              <a:t>we are </a:t>
            </a:r>
            <a:r>
              <a:rPr lang="en-GB" dirty="0"/>
              <a:t>in a fundamental way. </a:t>
            </a:r>
            <a:r>
              <a:rPr lang="en-GB" dirty="0" smtClean="0"/>
              <a:t>This is an opportunity to reassure </a:t>
            </a:r>
            <a:r>
              <a:rPr lang="en-GB" dirty="0"/>
              <a:t>the </a:t>
            </a:r>
            <a:r>
              <a:rPr lang="en-GB" dirty="0" smtClean="0"/>
              <a:t>children and </a:t>
            </a:r>
            <a:r>
              <a:rPr lang="en-GB" dirty="0"/>
              <a:t>remind them that the changes and the feelings they </a:t>
            </a:r>
            <a:r>
              <a:rPr lang="en-GB" dirty="0" smtClean="0"/>
              <a:t>experience are </a:t>
            </a:r>
            <a:r>
              <a:rPr lang="en-GB" dirty="0"/>
              <a:t>completely natural and part of a life cycle that affects everyone: </a:t>
            </a:r>
            <a:r>
              <a:rPr lang="en-GB" dirty="0" smtClean="0"/>
              <a:t>the changes </a:t>
            </a:r>
            <a:r>
              <a:rPr lang="en-GB" dirty="0"/>
              <a:t>are natural, and a little bit of worrying is natural too.</a:t>
            </a:r>
          </a:p>
          <a:p>
            <a:endParaRPr lang="en-GB" dirty="0" smtClean="0"/>
          </a:p>
          <a:p>
            <a:endParaRPr lang="en-GB" dirty="0" smtClean="0"/>
          </a:p>
        </p:txBody>
      </p:sp>
    </p:spTree>
    <p:extLst>
      <p:ext uri="{BB962C8B-B14F-4D97-AF65-F5344CB8AC3E}">
        <p14:creationId xmlns:p14="http://schemas.microsoft.com/office/powerpoint/2010/main" val="284196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2 – Puberty in Girls continued</a:t>
            </a:r>
            <a:endParaRPr lang="en-GB" dirty="0"/>
          </a:p>
        </p:txBody>
      </p:sp>
      <p:sp>
        <p:nvSpPr>
          <p:cNvPr id="3" name="Content Placeholder 2"/>
          <p:cNvSpPr>
            <a:spLocks noGrp="1"/>
          </p:cNvSpPr>
          <p:nvPr>
            <p:ph idx="1"/>
          </p:nvPr>
        </p:nvSpPr>
        <p:spPr>
          <a:xfrm>
            <a:off x="740456" y="1239863"/>
            <a:ext cx="7500092" cy="4935966"/>
          </a:xfrm>
        </p:spPr>
        <p:txBody>
          <a:bodyPr>
            <a:normAutofit/>
          </a:bodyPr>
          <a:lstStyle/>
          <a:p>
            <a:r>
              <a:rPr lang="en-GB" dirty="0" smtClean="0"/>
              <a:t>Children recap on their knowledge (from Year 3) of what ingredients make a baby – sperm and ovum.</a:t>
            </a:r>
            <a:endParaRPr lang="en-GB" dirty="0"/>
          </a:p>
          <a:p>
            <a:pPr marL="0" indent="0">
              <a:buNone/>
            </a:pPr>
            <a:endParaRPr lang="en-GB" dirty="0"/>
          </a:p>
          <a:p>
            <a:endParaRPr lang="en-GB" dirty="0" smtClean="0"/>
          </a:p>
          <a:p>
            <a:r>
              <a:rPr lang="en-GB" dirty="0" smtClean="0"/>
              <a:t>Through </a:t>
            </a:r>
            <a:r>
              <a:rPr lang="en-GB" dirty="0" smtClean="0"/>
              <a:t>images</a:t>
            </a:r>
            <a:r>
              <a:rPr lang="en-GB" dirty="0" smtClean="0"/>
              <a:t>, </a:t>
            </a:r>
            <a:r>
              <a:rPr lang="en-GB" dirty="0" smtClean="0"/>
              <a:t>children learn about the development of the female reproductive system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548" y="1874953"/>
            <a:ext cx="1624222" cy="106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413" y="1874953"/>
            <a:ext cx="1642958" cy="106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2659" y="3236684"/>
            <a:ext cx="2513266" cy="328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4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2 – Puberty in Girls continued</a:t>
            </a:r>
            <a:endParaRPr lang="en-GB" dirty="0"/>
          </a:p>
        </p:txBody>
      </p:sp>
      <p:sp>
        <p:nvSpPr>
          <p:cNvPr id="3" name="Content Placeholder 2"/>
          <p:cNvSpPr>
            <a:spLocks noGrp="1"/>
          </p:cNvSpPr>
          <p:nvPr>
            <p:ph idx="1"/>
          </p:nvPr>
        </p:nvSpPr>
        <p:spPr>
          <a:xfrm>
            <a:off x="1103313" y="1312434"/>
            <a:ext cx="8406448" cy="4935966"/>
          </a:xfrm>
        </p:spPr>
        <p:txBody>
          <a:bodyPr>
            <a:normAutofit fontScale="92500" lnSpcReduction="10000"/>
          </a:bodyPr>
          <a:lstStyle/>
          <a:p>
            <a:r>
              <a:rPr lang="en-GB" dirty="0" smtClean="0"/>
              <a:t>Teachers  then teach </a:t>
            </a:r>
            <a:r>
              <a:rPr lang="en-GB" dirty="0"/>
              <a:t>the children how the female body prepares to have a baby </a:t>
            </a:r>
            <a:r>
              <a:rPr lang="en-GB" dirty="0" smtClean="0"/>
              <a:t>and how </a:t>
            </a:r>
            <a:r>
              <a:rPr lang="en-GB" dirty="0"/>
              <a:t>this results in menstruation/monthly periods</a:t>
            </a:r>
            <a:r>
              <a:rPr lang="en-GB" dirty="0" smtClean="0"/>
              <a:t>. A script is used for this part of the lesson for teachers to follow. Here are some samples of the script:</a:t>
            </a:r>
          </a:p>
          <a:p>
            <a:pPr lvl="1"/>
            <a:r>
              <a:rPr lang="en-GB" i="1" dirty="0"/>
              <a:t>When a girl’s body reaches puberty the eggs (ova) in her </a:t>
            </a:r>
            <a:r>
              <a:rPr lang="en-GB" i="1" dirty="0" smtClean="0"/>
              <a:t>ovaries start </a:t>
            </a:r>
            <a:r>
              <a:rPr lang="en-GB" i="1" dirty="0"/>
              <a:t>to mature. Puberty can happen any time between the ages </a:t>
            </a:r>
            <a:r>
              <a:rPr lang="en-GB" i="1" dirty="0" smtClean="0"/>
              <a:t>of 10 </a:t>
            </a:r>
            <a:r>
              <a:rPr lang="en-GB" i="1" dirty="0"/>
              <a:t>and 14, but it is different for everyone so we shouldn’t worry if </a:t>
            </a:r>
            <a:r>
              <a:rPr lang="en-GB" i="1" dirty="0" smtClean="0"/>
              <a:t>we start </a:t>
            </a:r>
            <a:r>
              <a:rPr lang="en-GB" i="1" dirty="0"/>
              <a:t>puberty earlier or later than our friends</a:t>
            </a:r>
            <a:r>
              <a:rPr lang="en-GB" i="1" dirty="0" smtClean="0"/>
              <a:t>.</a:t>
            </a:r>
          </a:p>
          <a:p>
            <a:pPr lvl="1"/>
            <a:r>
              <a:rPr lang="en-GB" i="1" dirty="0"/>
              <a:t>If the egg (ovum) meets a sperm, the egg will be fertilised and a </a:t>
            </a:r>
            <a:r>
              <a:rPr lang="en-GB" i="1" dirty="0" smtClean="0"/>
              <a:t>baby will </a:t>
            </a:r>
            <a:r>
              <a:rPr lang="en-GB" i="1" dirty="0"/>
              <a:t>start to grow. This is called conception. The baby at this point </a:t>
            </a:r>
            <a:r>
              <a:rPr lang="en-GB" i="1" dirty="0" smtClean="0"/>
              <a:t>is called </a:t>
            </a:r>
            <a:r>
              <a:rPr lang="en-GB" i="1" dirty="0"/>
              <a:t>an embryo.</a:t>
            </a:r>
          </a:p>
          <a:p>
            <a:pPr lvl="1"/>
            <a:r>
              <a:rPr lang="en-GB" i="1" dirty="0" smtClean="0"/>
              <a:t>If </a:t>
            </a:r>
            <a:r>
              <a:rPr lang="en-GB" i="1" dirty="0"/>
              <a:t>an egg is fertilised it settles into this soft lining of the </a:t>
            </a:r>
            <a:r>
              <a:rPr lang="en-GB" i="1" dirty="0" smtClean="0"/>
              <a:t>womb/uterus and </a:t>
            </a:r>
            <a:r>
              <a:rPr lang="en-GB" i="1" dirty="0"/>
              <a:t>the embryo develops into a baby.</a:t>
            </a:r>
          </a:p>
          <a:p>
            <a:pPr lvl="1"/>
            <a:r>
              <a:rPr lang="en-GB" i="1" dirty="0" smtClean="0"/>
              <a:t>If </a:t>
            </a:r>
            <a:r>
              <a:rPr lang="en-GB" i="1" dirty="0"/>
              <a:t>an egg (ovum) isn’t fertilised by a sperm, then the lining of </a:t>
            </a:r>
            <a:r>
              <a:rPr lang="en-GB" i="1" dirty="0" smtClean="0"/>
              <a:t>the womb </a:t>
            </a:r>
            <a:r>
              <a:rPr lang="en-GB" i="1" dirty="0"/>
              <a:t>isn’t needed. The lining breaks up and the spare blood </a:t>
            </a:r>
            <a:r>
              <a:rPr lang="en-GB" i="1" dirty="0" smtClean="0"/>
              <a:t>it contains </a:t>
            </a:r>
            <a:r>
              <a:rPr lang="en-GB" i="1" dirty="0"/>
              <a:t>passes out of the woman’s body through her vagina </a:t>
            </a:r>
            <a:r>
              <a:rPr lang="en-GB" i="1" dirty="0" smtClean="0"/>
              <a:t>and vulva</a:t>
            </a:r>
            <a:r>
              <a:rPr lang="en-GB" i="1" dirty="0"/>
              <a:t>. This is what is called ‘having a period’.</a:t>
            </a:r>
            <a:endParaRPr lang="en-GB" dirty="0" smtClean="0"/>
          </a:p>
          <a:p>
            <a:endParaRPr lang="en-GB" dirty="0"/>
          </a:p>
          <a:p>
            <a:endParaRPr lang="en-GB" dirty="0" smtClean="0"/>
          </a:p>
        </p:txBody>
      </p:sp>
    </p:spTree>
    <p:extLst>
      <p:ext uri="{BB962C8B-B14F-4D97-AF65-F5344CB8AC3E}">
        <p14:creationId xmlns:p14="http://schemas.microsoft.com/office/powerpoint/2010/main" val="168931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2 – Puberty in Girls continued</a:t>
            </a:r>
            <a:endParaRPr lang="en-GB" dirty="0"/>
          </a:p>
        </p:txBody>
      </p:sp>
      <p:sp>
        <p:nvSpPr>
          <p:cNvPr id="3" name="Content Placeholder 2"/>
          <p:cNvSpPr>
            <a:spLocks noGrp="1"/>
          </p:cNvSpPr>
          <p:nvPr>
            <p:ph idx="1"/>
          </p:nvPr>
        </p:nvSpPr>
        <p:spPr>
          <a:xfrm>
            <a:off x="250426" y="1308125"/>
            <a:ext cx="8406448" cy="4935966"/>
          </a:xfrm>
        </p:spPr>
        <p:txBody>
          <a:bodyPr>
            <a:normAutofit/>
          </a:bodyPr>
          <a:lstStyle/>
          <a:p>
            <a:r>
              <a:rPr lang="en-GB" dirty="0" smtClean="0"/>
              <a:t>Children are then shown sanitary products and an explanation of how they are used.</a:t>
            </a:r>
          </a:p>
          <a:p>
            <a:r>
              <a:rPr lang="en-GB" dirty="0" smtClean="0"/>
              <a:t>Children are then split in to gender groups to do a carousel of activities around the menstruation cycle.  There are opportunities for children to ask questions openly and share their worries and concerns.</a:t>
            </a:r>
          </a:p>
          <a:p>
            <a:r>
              <a:rPr lang="en-GB" dirty="0" smtClean="0"/>
              <a:t>Groups come back together and there is another opportunity to discuss any concerns and worries together.</a:t>
            </a:r>
          </a:p>
          <a:p>
            <a:r>
              <a:rPr lang="en-GB" dirty="0" smtClean="0"/>
              <a:t>Children are introduced to the questions box, which will be a way for them to continue to talk about and ask questions about this lesson as well as questions about growing up.</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874" y="1480457"/>
            <a:ext cx="3319000" cy="476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84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3 – Puberty in Boys</a:t>
            </a:r>
            <a:endParaRPr lang="en-GB" dirty="0"/>
          </a:p>
        </p:txBody>
      </p:sp>
      <p:sp>
        <p:nvSpPr>
          <p:cNvPr id="3" name="Content Placeholder 2"/>
          <p:cNvSpPr>
            <a:spLocks noGrp="1"/>
          </p:cNvSpPr>
          <p:nvPr>
            <p:ph idx="1"/>
          </p:nvPr>
        </p:nvSpPr>
        <p:spPr>
          <a:xfrm>
            <a:off x="250426" y="1308125"/>
            <a:ext cx="6295517" cy="4935966"/>
          </a:xfrm>
        </p:spPr>
        <p:txBody>
          <a:bodyPr>
            <a:normAutofit/>
          </a:bodyPr>
          <a:lstStyle/>
          <a:p>
            <a:r>
              <a:rPr lang="en-GB" dirty="0" smtClean="0"/>
              <a:t>To start this lesson, children explore the answers to different questions about the changes to boys and girls.  Does one gender have it easier then the other? This opens up the lesson to a free discuss about the impact and effects of puberty on both genders.</a:t>
            </a:r>
          </a:p>
          <a:p>
            <a:r>
              <a:rPr lang="en-GB" dirty="0" smtClean="0"/>
              <a:t>Children review their knowledge of the male reproductive system and the changes within the male body during puberty.</a:t>
            </a:r>
          </a:p>
          <a:p>
            <a:r>
              <a:rPr lang="en-GB" dirty="0" smtClean="0"/>
              <a:t>An animation is used as a visual aid (show animation). A script is used alongside the animation. Here is an extract from the script:</a:t>
            </a:r>
          </a:p>
          <a:p>
            <a:pPr marL="0" indent="0">
              <a:buNone/>
            </a:pPr>
            <a:endParaRPr lang="en-GB" dirty="0" smtClean="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607" y="1228953"/>
            <a:ext cx="50673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20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3 – Puberty in Boys</a:t>
            </a:r>
            <a:endParaRPr lang="en-GB" dirty="0"/>
          </a:p>
        </p:txBody>
      </p:sp>
      <p:sp>
        <p:nvSpPr>
          <p:cNvPr id="3" name="Content Placeholder 2"/>
          <p:cNvSpPr>
            <a:spLocks noGrp="1"/>
          </p:cNvSpPr>
          <p:nvPr>
            <p:ph idx="1"/>
          </p:nvPr>
        </p:nvSpPr>
        <p:spPr>
          <a:xfrm>
            <a:off x="250426" y="1308125"/>
            <a:ext cx="6295517" cy="4935966"/>
          </a:xfrm>
        </p:spPr>
        <p:txBody>
          <a:bodyPr>
            <a:normAutofit/>
          </a:bodyPr>
          <a:lstStyle/>
          <a:p>
            <a:r>
              <a:rPr lang="en-GB" dirty="0" smtClean="0"/>
              <a:t>To start this lesson, children explore the answers to different questions about the changes to boys and girls.  Does one gender have it easier then the other? This opens up the lesson to a free discuss about the impact and effects of puberty on both genders.</a:t>
            </a:r>
          </a:p>
          <a:p>
            <a:r>
              <a:rPr lang="en-GB" dirty="0" smtClean="0"/>
              <a:t>Children review their knowledge of the male reproductive system and the changes within the male body during puberty.</a:t>
            </a:r>
          </a:p>
          <a:p>
            <a:r>
              <a:rPr lang="en-GB" dirty="0" smtClean="0"/>
              <a:t>An animation is used as a visual aid (show animation). A script is used alongside the animation. Here is an extract from the script:</a:t>
            </a:r>
          </a:p>
          <a:p>
            <a:pPr marL="0" indent="0">
              <a:buNone/>
            </a:pPr>
            <a:endParaRPr lang="en-GB" dirty="0" smtClean="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607" y="1228953"/>
            <a:ext cx="50673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78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15762</TotalTime>
  <Words>1320</Words>
  <Application>Microsoft Office PowerPoint</Application>
  <PresentationFormat>Custom</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Year 5 PSHE</vt:lpstr>
      <vt:lpstr>Changing Me Lesson Overview Term 6 </vt:lpstr>
      <vt:lpstr>Lesson 1- Self and Body Image</vt:lpstr>
      <vt:lpstr>Lesson 2 – Puberty in Girls</vt:lpstr>
      <vt:lpstr>Lesson 2 – Puberty in Girls continued</vt:lpstr>
      <vt:lpstr>Lesson 2 – Puberty in Girls continued</vt:lpstr>
      <vt:lpstr>Lesson 2 – Puberty in Girls continued</vt:lpstr>
      <vt:lpstr>Lesson 3 – Puberty in Boys</vt:lpstr>
      <vt:lpstr>Lesson 3 – Puberty in Boys</vt:lpstr>
      <vt:lpstr>Lesson 4 – Conception</vt:lpstr>
      <vt:lpstr>Lesson 4 – Conception continued</vt:lpstr>
      <vt:lpstr>Lesson 4 – Conception continued</vt:lpstr>
      <vt:lpstr>Lesson 5 – Becoming a Teenager</vt:lpstr>
      <vt:lpstr>Lesson 6 – Moving In To Year 6</vt:lpstr>
      <vt:lpstr>Thank you for coming to our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PSHE</dc:title>
  <dc:creator>Sarah Shreeves</dc:creator>
  <cp:lastModifiedBy>Tessa</cp:lastModifiedBy>
  <cp:revision>39</cp:revision>
  <dcterms:created xsi:type="dcterms:W3CDTF">2021-03-30T08:15:22Z</dcterms:created>
  <dcterms:modified xsi:type="dcterms:W3CDTF">2021-04-27T08:37:14Z</dcterms:modified>
</cp:coreProperties>
</file>