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3725" autoAdjust="0"/>
  </p:normalViewPr>
  <p:slideViewPr>
    <p:cSldViewPr snapToGrid="0">
      <p:cViewPr varScale="1">
        <p:scale>
          <a:sx n="54" d="100"/>
          <a:sy n="54" d="100"/>
        </p:scale>
        <p:origin x="12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66DD0-DBBC-4940-B958-823BCCB467CB}"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B3D6A-7727-483E-8AEB-A833BA636905}" type="slidenum">
              <a:rPr lang="en-GB" smtClean="0"/>
              <a:t>‹#›</a:t>
            </a:fld>
            <a:endParaRPr lang="en-GB"/>
          </a:p>
        </p:txBody>
      </p:sp>
    </p:spTree>
    <p:extLst>
      <p:ext uri="{BB962C8B-B14F-4D97-AF65-F5344CB8AC3E}">
        <p14:creationId xmlns:p14="http://schemas.microsoft.com/office/powerpoint/2010/main" val="180621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Caucasian skin tone has been used on most of the diagrams. This is for clarity of image. However, teachers should also reinforce that different skin tones exist, and that private parts will also reflect these skin tones. e.g. </a:t>
            </a:r>
            <a:r>
              <a:rPr lang="en-GB" sz="1200" b="0" i="0" u="none" strike="noStrike" kern="1200" baseline="0">
                <a:solidFill>
                  <a:schemeClr val="tx1"/>
                </a:solidFill>
                <a:latin typeface="+mn-lt"/>
                <a:ea typeface="+mn-ea"/>
                <a:cs typeface="+mn-cs"/>
              </a:rPr>
              <a:t>if we have dark skin then our private parts will also be dark. 	</a:t>
            </a:r>
          </a:p>
          <a:p>
            <a:endParaRPr lang="en-GB" dirty="0"/>
          </a:p>
        </p:txBody>
      </p:sp>
      <p:sp>
        <p:nvSpPr>
          <p:cNvPr id="4" name="Slide Number Placeholder 3"/>
          <p:cNvSpPr>
            <a:spLocks noGrp="1"/>
          </p:cNvSpPr>
          <p:nvPr>
            <p:ph type="sldNum" sz="quarter" idx="5"/>
          </p:nvPr>
        </p:nvSpPr>
        <p:spPr/>
        <p:txBody>
          <a:bodyPr/>
          <a:lstStyle/>
          <a:p>
            <a:fld id="{67CB3D6A-7727-483E-8AEB-A833BA636905}" type="slidenum">
              <a:rPr lang="en-GB" smtClean="0"/>
              <a:t>6</a:t>
            </a:fld>
            <a:endParaRPr lang="en-GB"/>
          </a:p>
        </p:txBody>
      </p:sp>
    </p:spTree>
    <p:extLst>
      <p:ext uri="{BB962C8B-B14F-4D97-AF65-F5344CB8AC3E}">
        <p14:creationId xmlns:p14="http://schemas.microsoft.com/office/powerpoint/2010/main" val="275986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4 PSHE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181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3 – Girls and puberty</a:t>
            </a:r>
          </a:p>
        </p:txBody>
      </p:sp>
      <p:pic>
        <p:nvPicPr>
          <p:cNvPr id="4" name="Content Placeholder 3"/>
          <p:cNvPicPr>
            <a:picLocks noGrp="1" noChangeAspect="1"/>
          </p:cNvPicPr>
          <p:nvPr>
            <p:ph idx="1"/>
          </p:nvPr>
        </p:nvPicPr>
        <p:blipFill>
          <a:blip r:embed="rId2"/>
          <a:stretch>
            <a:fillRect/>
          </a:stretch>
        </p:blipFill>
        <p:spPr>
          <a:xfrm>
            <a:off x="6156278" y="1152982"/>
            <a:ext cx="3894555" cy="5458393"/>
          </a:xfrm>
          <a:prstGeom prst="rect">
            <a:avLst/>
          </a:prstGeom>
        </p:spPr>
      </p:pic>
      <p:sp>
        <p:nvSpPr>
          <p:cNvPr id="5" name="TextBox 4"/>
          <p:cNvSpPr txBox="1"/>
          <p:nvPr/>
        </p:nvSpPr>
        <p:spPr>
          <a:xfrm>
            <a:off x="646111" y="2477985"/>
            <a:ext cx="5249080" cy="1754326"/>
          </a:xfrm>
          <a:prstGeom prst="rect">
            <a:avLst/>
          </a:prstGeom>
          <a:noFill/>
        </p:spPr>
        <p:txBody>
          <a:bodyPr wrap="square" rtlCol="0">
            <a:spAutoFit/>
          </a:bodyPr>
          <a:lstStyle/>
          <a:p>
            <a:r>
              <a:rPr lang="en-GB" dirty="0"/>
              <a:t>Children will be given the opportunity to order the pictures or match up the captions. </a:t>
            </a:r>
          </a:p>
          <a:p>
            <a:endParaRPr lang="en-GB" dirty="0"/>
          </a:p>
          <a:p>
            <a:r>
              <a:rPr lang="en-GB" dirty="0"/>
              <a:t>There will be an opportunity to discuss any worries they might have and also put anonymous questions in a box. </a:t>
            </a:r>
          </a:p>
        </p:txBody>
      </p:sp>
    </p:spTree>
    <p:extLst>
      <p:ext uri="{BB962C8B-B14F-4D97-AF65-F5344CB8AC3E}">
        <p14:creationId xmlns:p14="http://schemas.microsoft.com/office/powerpoint/2010/main" val="49689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4 – Circles of choice</a:t>
            </a:r>
          </a:p>
        </p:txBody>
      </p:sp>
      <p:sp>
        <p:nvSpPr>
          <p:cNvPr id="3" name="Content Placeholder 2"/>
          <p:cNvSpPr>
            <a:spLocks noGrp="1"/>
          </p:cNvSpPr>
          <p:nvPr>
            <p:ph idx="1"/>
          </p:nvPr>
        </p:nvSpPr>
        <p:spPr>
          <a:xfrm>
            <a:off x="1103312" y="2052918"/>
            <a:ext cx="7653413" cy="4195481"/>
          </a:xfrm>
        </p:spPr>
        <p:txBody>
          <a:bodyPr>
            <a:normAutofit lnSpcReduction="10000"/>
          </a:bodyPr>
          <a:lstStyle/>
          <a:p>
            <a:r>
              <a:rPr lang="en-GB" dirty="0"/>
              <a:t>Looking at four pictures of a tree in different seasons, they will discuss the following questions. </a:t>
            </a:r>
          </a:p>
          <a:p>
            <a:pPr lvl="1"/>
            <a:r>
              <a:rPr lang="en-GB" dirty="0"/>
              <a:t>What started the process of change for the tree?  </a:t>
            </a:r>
          </a:p>
          <a:p>
            <a:pPr lvl="1"/>
            <a:r>
              <a:rPr lang="en-GB" dirty="0"/>
              <a:t>What happened in each stage of the change?  </a:t>
            </a:r>
          </a:p>
          <a:p>
            <a:pPr lvl="1"/>
            <a:r>
              <a:rPr lang="en-GB" dirty="0"/>
              <a:t>Did the tree have any control over the changes that were happening to it?</a:t>
            </a:r>
          </a:p>
          <a:p>
            <a:pPr marL="400050" lvl="1" indent="0">
              <a:buNone/>
            </a:pPr>
            <a:r>
              <a:rPr lang="en-GB" dirty="0"/>
              <a:t>Discuss the changes that have happened to the tree and how much control the tree had. </a:t>
            </a:r>
          </a:p>
          <a:p>
            <a:pPr marL="400050" lvl="1" indent="0">
              <a:buNone/>
            </a:pPr>
            <a:r>
              <a:rPr lang="en-GB" dirty="0"/>
              <a:t>It will be highlighted that change is a natural part of life and something we will all experience. Some change we can control and others we cannot. </a:t>
            </a:r>
          </a:p>
          <a:p>
            <a:pPr marL="400050" lvl="1" indent="0">
              <a:buNone/>
            </a:pPr>
            <a:r>
              <a:rPr lang="en-GB" dirty="0"/>
              <a:t>We can do things to help us prepare for change and manage it better.  </a:t>
            </a:r>
          </a:p>
        </p:txBody>
      </p:sp>
      <p:pic>
        <p:nvPicPr>
          <p:cNvPr id="4" name="Picture 3"/>
          <p:cNvPicPr>
            <a:picLocks noChangeAspect="1"/>
          </p:cNvPicPr>
          <p:nvPr/>
        </p:nvPicPr>
        <p:blipFill>
          <a:blip r:embed="rId2"/>
          <a:stretch>
            <a:fillRect/>
          </a:stretch>
        </p:blipFill>
        <p:spPr>
          <a:xfrm>
            <a:off x="9433168" y="452718"/>
            <a:ext cx="2281910" cy="2989668"/>
          </a:xfrm>
          <a:prstGeom prst="rect">
            <a:avLst/>
          </a:prstGeom>
        </p:spPr>
      </p:pic>
    </p:spTree>
    <p:extLst>
      <p:ext uri="{BB962C8B-B14F-4D97-AF65-F5344CB8AC3E}">
        <p14:creationId xmlns:p14="http://schemas.microsoft.com/office/powerpoint/2010/main" val="363668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4 – Circles of choice</a:t>
            </a:r>
          </a:p>
        </p:txBody>
      </p:sp>
      <p:sp>
        <p:nvSpPr>
          <p:cNvPr id="3" name="Content Placeholder 2"/>
          <p:cNvSpPr>
            <a:spLocks noGrp="1"/>
          </p:cNvSpPr>
          <p:nvPr>
            <p:ph idx="1"/>
          </p:nvPr>
        </p:nvSpPr>
        <p:spPr>
          <a:xfrm>
            <a:off x="1103313" y="2052918"/>
            <a:ext cx="7061742" cy="4195481"/>
          </a:xfrm>
        </p:spPr>
        <p:txBody>
          <a:bodyPr>
            <a:normAutofit/>
          </a:bodyPr>
          <a:lstStyle/>
          <a:p>
            <a:r>
              <a:rPr lang="en-GB" dirty="0"/>
              <a:t>A story will be shared with the class about Sophie and Levi about their dad meeting anew partner and wanting to get married. The children will be asked to identify what happens in the story to manage the change and help the children cope. The children will think about what helped them to manage the change. </a:t>
            </a:r>
          </a:p>
          <a:p>
            <a:r>
              <a:rPr lang="en-GB" dirty="0"/>
              <a:t>Show the children the Circles of Change PowerPoint slide/ template and make links between the story and the five stages in the model to reinforce the process.</a:t>
            </a:r>
          </a:p>
        </p:txBody>
      </p:sp>
      <p:pic>
        <p:nvPicPr>
          <p:cNvPr id="5" name="Picture 4"/>
          <p:cNvPicPr>
            <a:picLocks noChangeAspect="1"/>
          </p:cNvPicPr>
          <p:nvPr/>
        </p:nvPicPr>
        <p:blipFill>
          <a:blip r:embed="rId2"/>
          <a:stretch>
            <a:fillRect/>
          </a:stretch>
        </p:blipFill>
        <p:spPr>
          <a:xfrm>
            <a:off x="8422678" y="2399683"/>
            <a:ext cx="3529043" cy="2032467"/>
          </a:xfrm>
          <a:prstGeom prst="rect">
            <a:avLst/>
          </a:prstGeom>
        </p:spPr>
      </p:pic>
      <p:pic>
        <p:nvPicPr>
          <p:cNvPr id="6" name="Picture 5"/>
          <p:cNvPicPr>
            <a:picLocks noChangeAspect="1"/>
          </p:cNvPicPr>
          <p:nvPr/>
        </p:nvPicPr>
        <p:blipFill>
          <a:blip r:embed="rId3"/>
          <a:stretch>
            <a:fillRect/>
          </a:stretch>
        </p:blipFill>
        <p:spPr>
          <a:xfrm>
            <a:off x="8422678" y="237565"/>
            <a:ext cx="3539826" cy="2074623"/>
          </a:xfrm>
          <a:prstGeom prst="rect">
            <a:avLst/>
          </a:prstGeom>
        </p:spPr>
      </p:pic>
      <p:pic>
        <p:nvPicPr>
          <p:cNvPr id="7" name="Picture 6"/>
          <p:cNvPicPr>
            <a:picLocks noChangeAspect="1"/>
          </p:cNvPicPr>
          <p:nvPr/>
        </p:nvPicPr>
        <p:blipFill>
          <a:blip r:embed="rId4"/>
          <a:stretch>
            <a:fillRect/>
          </a:stretch>
        </p:blipFill>
        <p:spPr>
          <a:xfrm>
            <a:off x="8422678" y="4519645"/>
            <a:ext cx="3523856" cy="2074793"/>
          </a:xfrm>
          <a:prstGeom prst="rect">
            <a:avLst/>
          </a:prstGeom>
        </p:spPr>
      </p:pic>
    </p:spTree>
    <p:extLst>
      <p:ext uri="{BB962C8B-B14F-4D97-AF65-F5344CB8AC3E}">
        <p14:creationId xmlns:p14="http://schemas.microsoft.com/office/powerpoint/2010/main" val="44363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4 - Circles of choice</a:t>
            </a:r>
          </a:p>
        </p:txBody>
      </p:sp>
      <p:pic>
        <p:nvPicPr>
          <p:cNvPr id="4" name="Content Placeholder 3"/>
          <p:cNvPicPr>
            <a:picLocks noGrp="1" noChangeAspect="1"/>
          </p:cNvPicPr>
          <p:nvPr>
            <p:ph idx="1"/>
          </p:nvPr>
        </p:nvPicPr>
        <p:blipFill>
          <a:blip r:embed="rId2"/>
          <a:stretch>
            <a:fillRect/>
          </a:stretch>
        </p:blipFill>
        <p:spPr>
          <a:xfrm>
            <a:off x="6938716" y="1152982"/>
            <a:ext cx="5056059" cy="5151277"/>
          </a:xfrm>
          <a:prstGeom prst="rect">
            <a:avLst/>
          </a:prstGeom>
        </p:spPr>
      </p:pic>
      <p:sp>
        <p:nvSpPr>
          <p:cNvPr id="5" name="Rectangle 4"/>
          <p:cNvSpPr/>
          <p:nvPr/>
        </p:nvSpPr>
        <p:spPr>
          <a:xfrm>
            <a:off x="1014805" y="1998850"/>
            <a:ext cx="6096000" cy="1477328"/>
          </a:xfrm>
          <a:prstGeom prst="rect">
            <a:avLst/>
          </a:prstGeom>
        </p:spPr>
        <p:txBody>
          <a:bodyPr>
            <a:spAutoFit/>
          </a:bodyPr>
          <a:lstStyle/>
          <a:p>
            <a:r>
              <a:rPr lang="en-GB" dirty="0"/>
              <a:t>The class will be shown the Circles of Change PowerPoint and links will be made with the story and the five stages involved. </a:t>
            </a:r>
          </a:p>
          <a:p>
            <a:endParaRPr lang="en-GB" dirty="0"/>
          </a:p>
          <a:p>
            <a:r>
              <a:rPr lang="en-GB" dirty="0"/>
              <a:t>Children will make their own Circle of Change. </a:t>
            </a:r>
          </a:p>
        </p:txBody>
      </p:sp>
    </p:spTree>
    <p:extLst>
      <p:ext uri="{BB962C8B-B14F-4D97-AF65-F5344CB8AC3E}">
        <p14:creationId xmlns:p14="http://schemas.microsoft.com/office/powerpoint/2010/main" val="359780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5 – Accepting Change</a:t>
            </a:r>
          </a:p>
        </p:txBody>
      </p:sp>
      <p:sp>
        <p:nvSpPr>
          <p:cNvPr id="3" name="Content Placeholder 2"/>
          <p:cNvSpPr>
            <a:spLocks noGrp="1"/>
          </p:cNvSpPr>
          <p:nvPr>
            <p:ph idx="1"/>
          </p:nvPr>
        </p:nvSpPr>
        <p:spPr>
          <a:xfrm>
            <a:off x="646111" y="1344706"/>
            <a:ext cx="7325306" cy="4903693"/>
          </a:xfrm>
        </p:spPr>
        <p:txBody>
          <a:bodyPr>
            <a:normAutofit fontScale="92500"/>
          </a:bodyPr>
          <a:lstStyle/>
          <a:p>
            <a:r>
              <a:rPr lang="en-GB" dirty="0"/>
              <a:t>This lesson begins with the children thinking about different scenarios and how they might feel if they were in those situations. </a:t>
            </a:r>
          </a:p>
          <a:p>
            <a:r>
              <a:rPr lang="en-GB" dirty="0"/>
              <a:t>Look at pictures of environmental change. Children will be asked to think about the pictures and discuss their ideas in pairs or small groups. </a:t>
            </a:r>
          </a:p>
          <a:p>
            <a:pPr marL="400050" lvl="1" indent="0">
              <a:buNone/>
            </a:pPr>
            <a:r>
              <a:rPr lang="en-GB" sz="2000" dirty="0"/>
              <a:t>• Why do these changes happen? </a:t>
            </a:r>
          </a:p>
          <a:p>
            <a:pPr marL="400050" lvl="1" indent="0">
              <a:buNone/>
            </a:pPr>
            <a:r>
              <a:rPr lang="en-GB" sz="2000" dirty="0"/>
              <a:t>• Do human beings have complete control over these changes? Ask for feedback and their ideas. </a:t>
            </a:r>
          </a:p>
          <a:p>
            <a:pPr marL="400050" lvl="1" indent="0">
              <a:buNone/>
            </a:pPr>
            <a:r>
              <a:rPr lang="en-GB" sz="2000" dirty="0"/>
              <a:t>They will discuss how humans influence nature for good and bad, but humans don’t have complete control. </a:t>
            </a:r>
          </a:p>
          <a:p>
            <a:r>
              <a:rPr lang="en-GB" sz="2200" dirty="0"/>
              <a:t>In the final activity children will think about changes that have happened in their own lives and whether they had control or not. </a:t>
            </a:r>
          </a:p>
          <a:p>
            <a:pPr marL="400050" lvl="1" indent="0">
              <a:buNone/>
            </a:pPr>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8643346" y="127094"/>
            <a:ext cx="3432080" cy="3452308"/>
          </a:xfrm>
          <a:prstGeom prst="rect">
            <a:avLst/>
          </a:prstGeom>
        </p:spPr>
      </p:pic>
      <p:pic>
        <p:nvPicPr>
          <p:cNvPr id="6" name="Picture 5"/>
          <p:cNvPicPr>
            <a:picLocks noChangeAspect="1"/>
          </p:cNvPicPr>
          <p:nvPr/>
        </p:nvPicPr>
        <p:blipFill>
          <a:blip r:embed="rId3"/>
          <a:stretch>
            <a:fillRect/>
          </a:stretch>
        </p:blipFill>
        <p:spPr>
          <a:xfrm>
            <a:off x="8050025" y="3673849"/>
            <a:ext cx="2024958" cy="1349972"/>
          </a:xfrm>
          <a:prstGeom prst="rect">
            <a:avLst/>
          </a:prstGeom>
        </p:spPr>
      </p:pic>
      <p:pic>
        <p:nvPicPr>
          <p:cNvPr id="7" name="Picture 6"/>
          <p:cNvPicPr>
            <a:picLocks noChangeAspect="1"/>
          </p:cNvPicPr>
          <p:nvPr/>
        </p:nvPicPr>
        <p:blipFill>
          <a:blip r:embed="rId4"/>
          <a:stretch>
            <a:fillRect/>
          </a:stretch>
        </p:blipFill>
        <p:spPr>
          <a:xfrm>
            <a:off x="10153591" y="3673849"/>
            <a:ext cx="2002458" cy="1349972"/>
          </a:xfrm>
          <a:prstGeom prst="rect">
            <a:avLst/>
          </a:prstGeom>
        </p:spPr>
      </p:pic>
      <p:pic>
        <p:nvPicPr>
          <p:cNvPr id="8" name="Picture 7"/>
          <p:cNvPicPr>
            <a:picLocks noChangeAspect="1"/>
          </p:cNvPicPr>
          <p:nvPr/>
        </p:nvPicPr>
        <p:blipFill>
          <a:blip r:embed="rId5"/>
          <a:stretch>
            <a:fillRect/>
          </a:stretch>
        </p:blipFill>
        <p:spPr>
          <a:xfrm>
            <a:off x="8050025" y="5118268"/>
            <a:ext cx="2000809" cy="1293341"/>
          </a:xfrm>
          <a:prstGeom prst="rect">
            <a:avLst/>
          </a:prstGeom>
        </p:spPr>
      </p:pic>
      <p:pic>
        <p:nvPicPr>
          <p:cNvPr id="9" name="Picture 8"/>
          <p:cNvPicPr>
            <a:picLocks noChangeAspect="1"/>
          </p:cNvPicPr>
          <p:nvPr/>
        </p:nvPicPr>
        <p:blipFill>
          <a:blip r:embed="rId6"/>
          <a:stretch>
            <a:fillRect/>
          </a:stretch>
        </p:blipFill>
        <p:spPr>
          <a:xfrm>
            <a:off x="10153591" y="5073495"/>
            <a:ext cx="2015975" cy="1379351"/>
          </a:xfrm>
          <a:prstGeom prst="rect">
            <a:avLst/>
          </a:prstGeom>
        </p:spPr>
      </p:pic>
    </p:spTree>
    <p:extLst>
      <p:ext uri="{BB962C8B-B14F-4D97-AF65-F5344CB8AC3E}">
        <p14:creationId xmlns:p14="http://schemas.microsoft.com/office/powerpoint/2010/main" val="64628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6 – Looking ahead</a:t>
            </a:r>
          </a:p>
        </p:txBody>
      </p:sp>
      <p:sp>
        <p:nvSpPr>
          <p:cNvPr id="3" name="Content Placeholder 2"/>
          <p:cNvSpPr>
            <a:spLocks noGrp="1"/>
          </p:cNvSpPr>
          <p:nvPr>
            <p:ph idx="1"/>
          </p:nvPr>
        </p:nvSpPr>
        <p:spPr/>
        <p:txBody>
          <a:bodyPr/>
          <a:lstStyle/>
          <a:p>
            <a:r>
              <a:rPr lang="en-GB" dirty="0"/>
              <a:t>During this final lesson children will be given the opportunity to reflect on what they have learnt. </a:t>
            </a:r>
          </a:p>
          <a:p>
            <a:r>
              <a:rPr lang="en-GB" dirty="0"/>
              <a:t>They will have the opportunity to think about changes that might happen to them in the next school year. </a:t>
            </a:r>
          </a:p>
          <a:p>
            <a:endParaRPr lang="en-GB" dirty="0"/>
          </a:p>
        </p:txBody>
      </p:sp>
    </p:spTree>
    <p:extLst>
      <p:ext uri="{BB962C8B-B14F-4D97-AF65-F5344CB8AC3E}">
        <p14:creationId xmlns:p14="http://schemas.microsoft.com/office/powerpoint/2010/main" val="241708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 to </a:t>
            </a:r>
            <a:r>
              <a:rPr lang="en-US" smtClean="0"/>
              <a:t>this meeting. </a:t>
            </a:r>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42805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Me Lesson Overview Term 6 </a:t>
            </a:r>
          </a:p>
        </p:txBody>
      </p:sp>
      <p:sp>
        <p:nvSpPr>
          <p:cNvPr id="3" name="Content Placeholder 2"/>
          <p:cNvSpPr>
            <a:spLocks noGrp="1"/>
          </p:cNvSpPr>
          <p:nvPr>
            <p:ph idx="1"/>
          </p:nvPr>
        </p:nvSpPr>
        <p:spPr/>
        <p:txBody>
          <a:bodyPr/>
          <a:lstStyle/>
          <a:p>
            <a:r>
              <a:rPr lang="en-GB" dirty="0"/>
              <a:t>Unique Me</a:t>
            </a:r>
          </a:p>
          <a:p>
            <a:r>
              <a:rPr lang="en-GB" dirty="0"/>
              <a:t>Having a baby</a:t>
            </a:r>
          </a:p>
          <a:p>
            <a:r>
              <a:rPr lang="en-GB" dirty="0"/>
              <a:t>Girls and Puberty</a:t>
            </a:r>
          </a:p>
          <a:p>
            <a:r>
              <a:rPr lang="en-GB" dirty="0"/>
              <a:t>Circles of Change</a:t>
            </a:r>
          </a:p>
          <a:p>
            <a:r>
              <a:rPr lang="en-GB" dirty="0"/>
              <a:t>Accepting Change </a:t>
            </a:r>
          </a:p>
          <a:p>
            <a:r>
              <a:rPr lang="en-GB" dirty="0"/>
              <a:t>Looking ahead </a:t>
            </a:r>
          </a:p>
        </p:txBody>
      </p:sp>
    </p:spTree>
    <p:extLst>
      <p:ext uri="{BB962C8B-B14F-4D97-AF65-F5344CB8AC3E}">
        <p14:creationId xmlns:p14="http://schemas.microsoft.com/office/powerpoint/2010/main" val="11068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1- Unique me </a:t>
            </a:r>
          </a:p>
        </p:txBody>
      </p:sp>
      <p:sp>
        <p:nvSpPr>
          <p:cNvPr id="3" name="Content Placeholder 2"/>
          <p:cNvSpPr>
            <a:spLocks noGrp="1"/>
          </p:cNvSpPr>
          <p:nvPr>
            <p:ph idx="1"/>
          </p:nvPr>
        </p:nvSpPr>
        <p:spPr>
          <a:xfrm>
            <a:off x="1103312" y="1366222"/>
            <a:ext cx="8946541" cy="4882178"/>
          </a:xfrm>
        </p:spPr>
        <p:txBody>
          <a:bodyPr>
            <a:normAutofit fontScale="92500" lnSpcReduction="10000"/>
          </a:bodyPr>
          <a:lstStyle/>
          <a:p>
            <a:r>
              <a:rPr lang="en-GB" dirty="0"/>
              <a:t>Describing themselves and others with adjectives e.g. crafty, clever, impulsive, kind.</a:t>
            </a:r>
          </a:p>
          <a:p>
            <a:r>
              <a:rPr lang="en-GB" dirty="0"/>
              <a:t>The children participate in an activity to sort kittens into family groups with the mother cats. They are then done in a very random way. This activity allows the children to explore that some characteristics are clearly from our parents and others are unique to themselves. </a:t>
            </a:r>
          </a:p>
          <a:p>
            <a:r>
              <a:rPr lang="en-GB" dirty="0"/>
              <a:t>Brief discussion about genes. The teacher might show a picture of themselves with their own parents. </a:t>
            </a:r>
          </a:p>
          <a:p>
            <a:r>
              <a:rPr lang="en-GB" dirty="0"/>
              <a:t>The final activity is looking at a cartoon family and the characteristics the mother and father have and then thinking about the characteristics the children might inherit. </a:t>
            </a:r>
          </a:p>
          <a:p>
            <a:r>
              <a:rPr lang="en-GB" dirty="0"/>
              <a:t>It is briefly mentioned that we get half our genes from our bity other and half from our birth father and this happens when the mothers egg and fathers sperm meet. The children will be offered an opportunity to ask anonymous questions in a post box. </a:t>
            </a:r>
          </a:p>
          <a:p>
            <a:endParaRPr lang="en-GB" dirty="0"/>
          </a:p>
          <a:p>
            <a:endParaRPr lang="en-GB" dirty="0"/>
          </a:p>
        </p:txBody>
      </p:sp>
      <p:pic>
        <p:nvPicPr>
          <p:cNvPr id="4" name="Picture 3"/>
          <p:cNvPicPr>
            <a:picLocks noChangeAspect="1"/>
          </p:cNvPicPr>
          <p:nvPr/>
        </p:nvPicPr>
        <p:blipFill>
          <a:blip r:embed="rId2"/>
          <a:stretch>
            <a:fillRect/>
          </a:stretch>
        </p:blipFill>
        <p:spPr>
          <a:xfrm>
            <a:off x="9982016" y="1713146"/>
            <a:ext cx="2026809" cy="2094165"/>
          </a:xfrm>
          <a:prstGeom prst="rect">
            <a:avLst/>
          </a:prstGeom>
        </p:spPr>
      </p:pic>
      <p:pic>
        <p:nvPicPr>
          <p:cNvPr id="5" name="Picture 4"/>
          <p:cNvPicPr>
            <a:picLocks noChangeAspect="1"/>
          </p:cNvPicPr>
          <p:nvPr/>
        </p:nvPicPr>
        <p:blipFill>
          <a:blip r:embed="rId3"/>
          <a:stretch>
            <a:fillRect/>
          </a:stretch>
        </p:blipFill>
        <p:spPr>
          <a:xfrm>
            <a:off x="9982015" y="3907190"/>
            <a:ext cx="2026809" cy="2576451"/>
          </a:xfrm>
          <a:prstGeom prst="rect">
            <a:avLst/>
          </a:prstGeom>
        </p:spPr>
      </p:pic>
    </p:spTree>
    <p:extLst>
      <p:ext uri="{BB962C8B-B14F-4D97-AF65-F5344CB8AC3E}">
        <p14:creationId xmlns:p14="http://schemas.microsoft.com/office/powerpoint/2010/main" val="352819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0322"/>
          </a:xfrm>
        </p:spPr>
        <p:txBody>
          <a:bodyPr/>
          <a:lstStyle/>
          <a:p>
            <a:r>
              <a:rPr lang="en-GB" dirty="0"/>
              <a:t>Lesson 2 – Having a baby</a:t>
            </a:r>
          </a:p>
        </p:txBody>
      </p:sp>
      <p:sp>
        <p:nvSpPr>
          <p:cNvPr id="3" name="Content Placeholder 2"/>
          <p:cNvSpPr>
            <a:spLocks noGrp="1"/>
          </p:cNvSpPr>
          <p:nvPr>
            <p:ph idx="1"/>
          </p:nvPr>
        </p:nvSpPr>
        <p:spPr>
          <a:xfrm>
            <a:off x="1103313" y="1312434"/>
            <a:ext cx="8406448" cy="4935966"/>
          </a:xfrm>
        </p:spPr>
        <p:txBody>
          <a:bodyPr>
            <a:normAutofit/>
          </a:bodyPr>
          <a:lstStyle/>
          <a:p>
            <a:r>
              <a:rPr lang="en-GB" dirty="0"/>
              <a:t>The children will play a making things game, they each have</a:t>
            </a:r>
          </a:p>
          <a:p>
            <a:pPr marL="0" indent="0">
              <a:buNone/>
            </a:pPr>
            <a:r>
              <a:rPr lang="en-GB" dirty="0"/>
              <a:t>	a card and they have to find connections. They will end up in </a:t>
            </a:r>
          </a:p>
          <a:p>
            <a:pPr marL="0" indent="0">
              <a:buNone/>
            </a:pPr>
            <a:r>
              <a:rPr lang="en-GB" dirty="0"/>
              <a:t>	groups to make a car, baby, cake and oak tree. </a:t>
            </a:r>
          </a:p>
          <a:p>
            <a:r>
              <a:rPr lang="en-GB" dirty="0"/>
              <a:t>The class will discussion that in order to make anything ingredients are needed. Children will discuss the following questions: </a:t>
            </a:r>
          </a:p>
          <a:p>
            <a:pPr lvl="1"/>
            <a:r>
              <a:rPr lang="en-GB" dirty="0"/>
              <a:t>Why would people choose to have babies? </a:t>
            </a:r>
          </a:p>
          <a:p>
            <a:pPr lvl="1"/>
            <a:r>
              <a:rPr lang="en-GB" dirty="0"/>
              <a:t>What would be difficult about having  a baby? </a:t>
            </a:r>
          </a:p>
          <a:p>
            <a:pPr marL="400050" lvl="1" indent="0">
              <a:buNone/>
            </a:pPr>
            <a:r>
              <a:rPr lang="en-GB" dirty="0"/>
              <a:t>Discussion will show that having a baby is both a great joy and a big responsibility, and that is why many people wait until they have a loving and stable relationship in which to care for the baby. It is a natural human instinct to want babies; if not, none of us would be here! It is a choice people make, and some people choose not to.</a:t>
            </a:r>
          </a:p>
          <a:p>
            <a:endParaRPr lang="en-GB" dirty="0"/>
          </a:p>
          <a:p>
            <a:endParaRPr lang="en-GB" dirty="0"/>
          </a:p>
        </p:txBody>
      </p:sp>
      <p:pic>
        <p:nvPicPr>
          <p:cNvPr id="5" name="Picture 4"/>
          <p:cNvPicPr>
            <a:picLocks noChangeAspect="1"/>
          </p:cNvPicPr>
          <p:nvPr/>
        </p:nvPicPr>
        <p:blipFill>
          <a:blip r:embed="rId2"/>
          <a:stretch>
            <a:fillRect/>
          </a:stretch>
        </p:blipFill>
        <p:spPr>
          <a:xfrm>
            <a:off x="9320705" y="193638"/>
            <a:ext cx="2781488" cy="2968704"/>
          </a:xfrm>
          <a:prstGeom prst="rect">
            <a:avLst/>
          </a:prstGeom>
        </p:spPr>
      </p:pic>
    </p:spTree>
    <p:extLst>
      <p:ext uri="{BB962C8B-B14F-4D97-AF65-F5344CB8AC3E}">
        <p14:creationId xmlns:p14="http://schemas.microsoft.com/office/powerpoint/2010/main" val="284196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2 – Having a baby - Continued</a:t>
            </a:r>
          </a:p>
        </p:txBody>
      </p:sp>
      <p:sp>
        <p:nvSpPr>
          <p:cNvPr id="3" name="Content Placeholder 2"/>
          <p:cNvSpPr>
            <a:spLocks noGrp="1"/>
          </p:cNvSpPr>
          <p:nvPr>
            <p:ph idx="1"/>
          </p:nvPr>
        </p:nvSpPr>
        <p:spPr>
          <a:xfrm>
            <a:off x="1103313" y="2052918"/>
            <a:ext cx="6588406" cy="4195481"/>
          </a:xfrm>
        </p:spPr>
        <p:txBody>
          <a:bodyPr/>
          <a:lstStyle/>
          <a:p>
            <a:r>
              <a:rPr lang="en-GB" dirty="0"/>
              <a:t>The class will discuss the main ingredients that are needed to make a baby. </a:t>
            </a:r>
          </a:p>
          <a:p>
            <a:r>
              <a:rPr lang="en-GB" dirty="0"/>
              <a:t>The sperm is full of messages contained in genes about what the father is like and the egg is full of genes about what the mother is like. </a:t>
            </a:r>
          </a:p>
          <a:p>
            <a:pPr marL="0" indent="0">
              <a:buNone/>
            </a:pPr>
            <a:r>
              <a:rPr lang="en-GB" dirty="0"/>
              <a:t> </a:t>
            </a:r>
          </a:p>
        </p:txBody>
      </p:sp>
      <p:pic>
        <p:nvPicPr>
          <p:cNvPr id="4" name="Picture 3"/>
          <p:cNvPicPr>
            <a:picLocks noChangeAspect="1"/>
          </p:cNvPicPr>
          <p:nvPr/>
        </p:nvPicPr>
        <p:blipFill>
          <a:blip r:embed="rId2"/>
          <a:stretch>
            <a:fillRect/>
          </a:stretch>
        </p:blipFill>
        <p:spPr>
          <a:xfrm>
            <a:off x="8405813" y="1961898"/>
            <a:ext cx="2921990" cy="1515755"/>
          </a:xfrm>
          <a:prstGeom prst="rect">
            <a:avLst/>
          </a:prstGeom>
        </p:spPr>
      </p:pic>
      <p:pic>
        <p:nvPicPr>
          <p:cNvPr id="5" name="Picture 4"/>
          <p:cNvPicPr>
            <a:picLocks noChangeAspect="1"/>
          </p:cNvPicPr>
          <p:nvPr/>
        </p:nvPicPr>
        <p:blipFill>
          <a:blip r:embed="rId3"/>
          <a:stretch>
            <a:fillRect/>
          </a:stretch>
        </p:blipFill>
        <p:spPr>
          <a:xfrm>
            <a:off x="8405813" y="4150658"/>
            <a:ext cx="2974473" cy="1538520"/>
          </a:xfrm>
          <a:prstGeom prst="rect">
            <a:avLst/>
          </a:prstGeom>
        </p:spPr>
      </p:pic>
    </p:spTree>
    <p:extLst>
      <p:ext uri="{BB962C8B-B14F-4D97-AF65-F5344CB8AC3E}">
        <p14:creationId xmlns:p14="http://schemas.microsoft.com/office/powerpoint/2010/main" val="50817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2 – Having a baby - Continued</a:t>
            </a:r>
          </a:p>
        </p:txBody>
      </p:sp>
      <p:sp>
        <p:nvSpPr>
          <p:cNvPr id="3" name="Content Placeholder 2"/>
          <p:cNvSpPr>
            <a:spLocks noGrp="1"/>
          </p:cNvSpPr>
          <p:nvPr>
            <p:ph idx="1"/>
          </p:nvPr>
        </p:nvSpPr>
        <p:spPr>
          <a:xfrm>
            <a:off x="494852" y="1678194"/>
            <a:ext cx="6927925" cy="4937760"/>
          </a:xfrm>
        </p:spPr>
        <p:txBody>
          <a:bodyPr>
            <a:noAutofit/>
          </a:bodyPr>
          <a:lstStyle/>
          <a:p>
            <a:r>
              <a:rPr lang="en-GB" sz="1600" dirty="0"/>
              <a:t>The following images are used to discuss where the sperm and egg come from inside the body. </a:t>
            </a:r>
          </a:p>
          <a:p>
            <a:r>
              <a:rPr lang="en-GB" sz="1600" dirty="0"/>
              <a:t>This will be told to the class in an age appropriate way. </a:t>
            </a:r>
          </a:p>
          <a:p>
            <a:r>
              <a:rPr lang="en-GB" sz="1600" dirty="0"/>
              <a:t>This is an example of how it might be phrased. </a:t>
            </a:r>
          </a:p>
          <a:p>
            <a:r>
              <a:rPr lang="en-GB" sz="1600" dirty="0"/>
              <a:t>It’s amazing how a baby starts to grow when a man’s sperm and a woman’s ovum meet and join together. This can happen when a grownup man and woman share an especially close and loving embrace which allows the sperm to be released through the penis into the vagina. People refer to this as ‘making love’ or ‘having sex’ or sexual intercourse. It’s an intimate, loving and very private part of a grown-up relationship. From the vagina, the sperm can swim through the womb/ uterus into the tubes that lead from the ovaries. If they meet an egg/ ovum there, one of them may ‘fertilise’ it - join with it so that it starts growing into a baby. This is called conception. The fertilised egg settles into the soft lining of the mother’s womb, where it will grow until it is big enough to be born 40 weeks/(9 months). The baby will get half of its genes from the mother’s egg/ovum and half its genes from the father’s sperm.</a:t>
            </a:r>
          </a:p>
        </p:txBody>
      </p:sp>
      <p:pic>
        <p:nvPicPr>
          <p:cNvPr id="4" name="Picture 3"/>
          <p:cNvPicPr>
            <a:picLocks noChangeAspect="1"/>
          </p:cNvPicPr>
          <p:nvPr/>
        </p:nvPicPr>
        <p:blipFill>
          <a:blip r:embed="rId3"/>
          <a:stretch>
            <a:fillRect/>
          </a:stretch>
        </p:blipFill>
        <p:spPr>
          <a:xfrm>
            <a:off x="7777274" y="452718"/>
            <a:ext cx="3890787" cy="2477000"/>
          </a:xfrm>
          <a:prstGeom prst="rect">
            <a:avLst/>
          </a:prstGeom>
        </p:spPr>
      </p:pic>
      <p:pic>
        <p:nvPicPr>
          <p:cNvPr id="5" name="Picture 4"/>
          <p:cNvPicPr>
            <a:picLocks noChangeAspect="1"/>
          </p:cNvPicPr>
          <p:nvPr/>
        </p:nvPicPr>
        <p:blipFill>
          <a:blip r:embed="rId4"/>
          <a:stretch>
            <a:fillRect/>
          </a:stretch>
        </p:blipFill>
        <p:spPr>
          <a:xfrm>
            <a:off x="7777273" y="3006764"/>
            <a:ext cx="3890787" cy="2490104"/>
          </a:xfrm>
          <a:prstGeom prst="rect">
            <a:avLst/>
          </a:prstGeom>
        </p:spPr>
      </p:pic>
    </p:spTree>
    <p:extLst>
      <p:ext uri="{BB962C8B-B14F-4D97-AF65-F5344CB8AC3E}">
        <p14:creationId xmlns:p14="http://schemas.microsoft.com/office/powerpoint/2010/main" val="23841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2 – Having a baby - Continued</a:t>
            </a:r>
          </a:p>
        </p:txBody>
      </p:sp>
      <p:pic>
        <p:nvPicPr>
          <p:cNvPr id="5" name="Content Placeholder 4"/>
          <p:cNvPicPr>
            <a:picLocks noGrp="1" noChangeAspect="1"/>
          </p:cNvPicPr>
          <p:nvPr>
            <p:ph idx="1"/>
          </p:nvPr>
        </p:nvPicPr>
        <p:blipFill>
          <a:blip r:embed="rId2"/>
          <a:stretch>
            <a:fillRect/>
          </a:stretch>
        </p:blipFill>
        <p:spPr>
          <a:xfrm>
            <a:off x="206725" y="1853248"/>
            <a:ext cx="5779629" cy="3805274"/>
          </a:xfrm>
          <a:prstGeom prst="rect">
            <a:avLst/>
          </a:prstGeom>
        </p:spPr>
      </p:pic>
      <p:pic>
        <p:nvPicPr>
          <p:cNvPr id="4" name="Picture 3"/>
          <p:cNvPicPr>
            <a:picLocks noChangeAspect="1"/>
          </p:cNvPicPr>
          <p:nvPr/>
        </p:nvPicPr>
        <p:blipFill>
          <a:blip r:embed="rId3"/>
          <a:stretch>
            <a:fillRect/>
          </a:stretch>
        </p:blipFill>
        <p:spPr>
          <a:xfrm>
            <a:off x="6073700" y="1853248"/>
            <a:ext cx="5844760" cy="3805274"/>
          </a:xfrm>
          <a:prstGeom prst="rect">
            <a:avLst/>
          </a:prstGeom>
        </p:spPr>
      </p:pic>
      <p:sp>
        <p:nvSpPr>
          <p:cNvPr id="6" name="TextBox 5"/>
          <p:cNvSpPr txBox="1"/>
          <p:nvPr/>
        </p:nvSpPr>
        <p:spPr>
          <a:xfrm>
            <a:off x="376518" y="5852160"/>
            <a:ext cx="11424621" cy="646331"/>
          </a:xfrm>
          <a:prstGeom prst="rect">
            <a:avLst/>
          </a:prstGeom>
          <a:noFill/>
        </p:spPr>
        <p:txBody>
          <a:bodyPr wrap="square" rtlCol="0">
            <a:spAutoFit/>
          </a:bodyPr>
          <a:lstStyle/>
          <a:p>
            <a:r>
              <a:rPr lang="en-GB" dirty="0"/>
              <a:t>How conception happens is part of the Sex Education curriculum and parents can request for their child to be withdrawn from this part of the lesson. </a:t>
            </a:r>
          </a:p>
        </p:txBody>
      </p:sp>
    </p:spTree>
    <p:extLst>
      <p:ext uri="{BB962C8B-B14F-4D97-AF65-F5344CB8AC3E}">
        <p14:creationId xmlns:p14="http://schemas.microsoft.com/office/powerpoint/2010/main" val="296519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3 – Girls and puberty</a:t>
            </a:r>
          </a:p>
        </p:txBody>
      </p:sp>
      <p:sp>
        <p:nvSpPr>
          <p:cNvPr id="3" name="Content Placeholder 2"/>
          <p:cNvSpPr>
            <a:spLocks noGrp="1"/>
          </p:cNvSpPr>
          <p:nvPr>
            <p:ph idx="1"/>
          </p:nvPr>
        </p:nvSpPr>
        <p:spPr>
          <a:xfrm>
            <a:off x="1103312" y="1441526"/>
            <a:ext cx="6437799" cy="4806874"/>
          </a:xfrm>
        </p:spPr>
        <p:txBody>
          <a:bodyPr>
            <a:normAutofit/>
          </a:bodyPr>
          <a:lstStyle/>
          <a:p>
            <a:r>
              <a:rPr lang="en-GB" dirty="0"/>
              <a:t>This lesson begins with discussing the meaning of puberty. </a:t>
            </a:r>
          </a:p>
          <a:p>
            <a:r>
              <a:rPr lang="en-GB" dirty="0"/>
              <a:t>The discussion will move on to ‘How do I feel about puberty?’ Using the sentence starters they will complete the sentences. </a:t>
            </a:r>
          </a:p>
          <a:p>
            <a:r>
              <a:rPr lang="en-GB" dirty="0"/>
              <a:t>A bag of items will be shared with the class </a:t>
            </a:r>
            <a:r>
              <a:rPr lang="en-GB" dirty="0" err="1"/>
              <a:t>e.g</a:t>
            </a:r>
            <a:r>
              <a:rPr lang="en-GB" dirty="0"/>
              <a:t>:   deodorant (boy and girls products), spot cream, hair gel, comb, diary, teenage magazine, smart phone, iPad, bra, shaving foam, sanitary towel, tampon, pant liner, etc. </a:t>
            </a:r>
          </a:p>
          <a:p>
            <a:r>
              <a:rPr lang="en-GB" dirty="0"/>
              <a:t>The word ‘menstruation’ (literally meaning a monthly event) will be introduced and explain this is a special part of puberty that affects girls/ people who are born female. </a:t>
            </a:r>
          </a:p>
        </p:txBody>
      </p:sp>
      <p:pic>
        <p:nvPicPr>
          <p:cNvPr id="4" name="Picture 3"/>
          <p:cNvPicPr>
            <a:picLocks noChangeAspect="1"/>
          </p:cNvPicPr>
          <p:nvPr/>
        </p:nvPicPr>
        <p:blipFill>
          <a:blip r:embed="rId2"/>
          <a:stretch>
            <a:fillRect/>
          </a:stretch>
        </p:blipFill>
        <p:spPr>
          <a:xfrm>
            <a:off x="7541111" y="1090277"/>
            <a:ext cx="4238513" cy="5462424"/>
          </a:xfrm>
          <a:prstGeom prst="rect">
            <a:avLst/>
          </a:prstGeom>
        </p:spPr>
      </p:pic>
    </p:spTree>
    <p:extLst>
      <p:ext uri="{BB962C8B-B14F-4D97-AF65-F5344CB8AC3E}">
        <p14:creationId xmlns:p14="http://schemas.microsoft.com/office/powerpoint/2010/main" val="122249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3 – Girls and puberty</a:t>
            </a:r>
          </a:p>
        </p:txBody>
      </p:sp>
      <p:pic>
        <p:nvPicPr>
          <p:cNvPr id="4" name="Content Placeholder 3"/>
          <p:cNvPicPr>
            <a:picLocks noGrp="1" noChangeAspect="1"/>
          </p:cNvPicPr>
          <p:nvPr>
            <p:ph idx="1"/>
          </p:nvPr>
        </p:nvPicPr>
        <p:blipFill>
          <a:blip r:embed="rId2"/>
          <a:stretch>
            <a:fillRect/>
          </a:stretch>
        </p:blipFill>
        <p:spPr>
          <a:xfrm>
            <a:off x="803573" y="1682927"/>
            <a:ext cx="6448425" cy="4010025"/>
          </a:xfrm>
          <a:prstGeom prst="rect">
            <a:avLst/>
          </a:prstGeom>
        </p:spPr>
      </p:pic>
      <p:sp>
        <p:nvSpPr>
          <p:cNvPr id="5" name="TextBox 4"/>
          <p:cNvSpPr txBox="1"/>
          <p:nvPr/>
        </p:nvSpPr>
        <p:spPr>
          <a:xfrm>
            <a:off x="7627172" y="1484555"/>
            <a:ext cx="3958814" cy="923330"/>
          </a:xfrm>
          <a:prstGeom prst="rect">
            <a:avLst/>
          </a:prstGeom>
          <a:noFill/>
        </p:spPr>
        <p:txBody>
          <a:bodyPr wrap="square" rtlCol="0">
            <a:spAutoFit/>
          </a:bodyPr>
          <a:lstStyle/>
          <a:p>
            <a:r>
              <a:rPr lang="en-GB" dirty="0"/>
              <a:t>The process of menstruation will be discussed in an age appropriate way. </a:t>
            </a:r>
          </a:p>
        </p:txBody>
      </p:sp>
    </p:spTree>
    <p:extLst>
      <p:ext uri="{BB962C8B-B14F-4D97-AF65-F5344CB8AC3E}">
        <p14:creationId xmlns:p14="http://schemas.microsoft.com/office/powerpoint/2010/main" val="821630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210</TotalTime>
  <Words>1206</Words>
  <Application>Microsoft Office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Year 4 PSHE</vt:lpstr>
      <vt:lpstr>Changing Me Lesson Overview Term 6 </vt:lpstr>
      <vt:lpstr>Lesson 1- Unique me </vt:lpstr>
      <vt:lpstr>Lesson 2 – Having a baby</vt:lpstr>
      <vt:lpstr>Lesson 2 – Having a baby - Continued</vt:lpstr>
      <vt:lpstr>Lesson 2 – Having a baby - Continued</vt:lpstr>
      <vt:lpstr>Lesson 2 – Having a baby - Continued</vt:lpstr>
      <vt:lpstr>Lesson 3 – Girls and puberty</vt:lpstr>
      <vt:lpstr>Lesson 3 – Girls and puberty</vt:lpstr>
      <vt:lpstr>Lesson 3 – Girls and puberty</vt:lpstr>
      <vt:lpstr>Lesson 4 – Circles of choice</vt:lpstr>
      <vt:lpstr>Lesson 4 – Circles of choice</vt:lpstr>
      <vt:lpstr>Lesson 4 - Circles of choice</vt:lpstr>
      <vt:lpstr>Lesson 5 – Accepting Change</vt:lpstr>
      <vt:lpstr>Lesson 6 – Looking ahead</vt:lpstr>
      <vt:lpstr>Thank you for coming to this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PSHE</dc:title>
  <dc:creator>Sarah Shreeves</dc:creator>
  <cp:lastModifiedBy>Sarah Shreeves</cp:lastModifiedBy>
  <cp:revision>27</cp:revision>
  <dcterms:created xsi:type="dcterms:W3CDTF">2021-03-30T08:15:22Z</dcterms:created>
  <dcterms:modified xsi:type="dcterms:W3CDTF">2021-04-27T14:04:38Z</dcterms:modified>
</cp:coreProperties>
</file>