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275" autoAdjust="0"/>
  </p:normalViewPr>
  <p:slideViewPr>
    <p:cSldViewPr snapToGrid="0" showGuides="1">
      <p:cViewPr varScale="1">
        <p:scale>
          <a:sx n="63" d="100"/>
          <a:sy n="63" d="100"/>
        </p:scale>
        <p:origin x="102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AF9B4-23DD-4E96-A174-AF48F194B711}"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F1A96-F98B-4952-B39F-05ADA0E8FF36}" type="slidenum">
              <a:rPr lang="en-GB" smtClean="0"/>
              <a:t>‹#›</a:t>
            </a:fld>
            <a:endParaRPr lang="en-GB"/>
          </a:p>
        </p:txBody>
      </p:sp>
    </p:spTree>
    <p:extLst>
      <p:ext uri="{BB962C8B-B14F-4D97-AF65-F5344CB8AC3E}">
        <p14:creationId xmlns:p14="http://schemas.microsoft.com/office/powerpoint/2010/main" val="44795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Caucasian skin tone has been used on most of the diagrams. This is for clarity of image. However, teachers should also reinforce that different skin tones exist, and that private parts will also reflect these skin tones. e.g. if we have dark skin then our private parts will also be dark. </a:t>
            </a:r>
            <a:endParaRPr lang="en-GB" dirty="0"/>
          </a:p>
        </p:txBody>
      </p:sp>
      <p:sp>
        <p:nvSpPr>
          <p:cNvPr id="4" name="Slide Number Placeholder 3"/>
          <p:cNvSpPr>
            <a:spLocks noGrp="1"/>
          </p:cNvSpPr>
          <p:nvPr>
            <p:ph type="sldNum" sz="quarter" idx="5"/>
          </p:nvPr>
        </p:nvSpPr>
        <p:spPr/>
        <p:txBody>
          <a:bodyPr/>
          <a:lstStyle/>
          <a:p>
            <a:fld id="{FE0F1A96-F98B-4952-B39F-05ADA0E8FF36}" type="slidenum">
              <a:rPr lang="en-GB" smtClean="0"/>
              <a:t>6</a:t>
            </a:fld>
            <a:endParaRPr lang="en-GB"/>
          </a:p>
        </p:txBody>
      </p:sp>
    </p:spTree>
    <p:extLst>
      <p:ext uri="{BB962C8B-B14F-4D97-AF65-F5344CB8AC3E}">
        <p14:creationId xmlns:p14="http://schemas.microsoft.com/office/powerpoint/2010/main" val="283435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E0F1A96-F98B-4952-B39F-05ADA0E8FF36}" type="slidenum">
              <a:rPr lang="en-GB" smtClean="0"/>
              <a:t>7</a:t>
            </a:fld>
            <a:endParaRPr lang="en-GB"/>
          </a:p>
        </p:txBody>
      </p:sp>
    </p:spTree>
    <p:extLst>
      <p:ext uri="{BB962C8B-B14F-4D97-AF65-F5344CB8AC3E}">
        <p14:creationId xmlns:p14="http://schemas.microsoft.com/office/powerpoint/2010/main" val="153436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247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6062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695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6028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8088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000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3110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257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4416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4875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1754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0781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6554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7158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734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935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9215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0726121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1 PSHE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0172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E34B-8E56-44F8-98C3-0F726F8E93A6}"/>
              </a:ext>
            </a:extLst>
          </p:cNvPr>
          <p:cNvSpPr>
            <a:spLocks noGrp="1"/>
          </p:cNvSpPr>
          <p:nvPr>
            <p:ph type="title"/>
          </p:nvPr>
        </p:nvSpPr>
        <p:spPr/>
        <p:txBody>
          <a:bodyPr/>
          <a:lstStyle/>
          <a:p>
            <a:r>
              <a:rPr lang="en-US" dirty="0" smtClean="0"/>
              <a:t>Thank you for coming to this meeting. </a:t>
            </a:r>
            <a:endParaRPr lang="en-GB" dirty="0"/>
          </a:p>
        </p:txBody>
      </p:sp>
      <p:sp>
        <p:nvSpPr>
          <p:cNvPr id="3" name="Content Placeholder 2">
            <a:extLst>
              <a:ext uri="{FF2B5EF4-FFF2-40B4-BE49-F238E27FC236}">
                <a16:creationId xmlns:a16="http://schemas.microsoft.com/office/drawing/2014/main" id="{5E6D6C85-4997-4F32-A6B8-287103DA587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5438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590-CADD-4EEE-9826-7F2D118F41B7}"/>
              </a:ext>
            </a:extLst>
          </p:cNvPr>
          <p:cNvSpPr>
            <a:spLocks noGrp="1"/>
          </p:cNvSpPr>
          <p:nvPr>
            <p:ph type="title"/>
          </p:nvPr>
        </p:nvSpPr>
        <p:spPr/>
        <p:txBody>
          <a:bodyPr/>
          <a:lstStyle/>
          <a:p>
            <a:r>
              <a:rPr lang="en-GB" dirty="0"/>
              <a:t>Changing Me Lesson Overview Term 6 </a:t>
            </a:r>
          </a:p>
        </p:txBody>
      </p:sp>
      <p:sp>
        <p:nvSpPr>
          <p:cNvPr id="3" name="Content Placeholder 2">
            <a:extLst>
              <a:ext uri="{FF2B5EF4-FFF2-40B4-BE49-F238E27FC236}">
                <a16:creationId xmlns:a16="http://schemas.microsoft.com/office/drawing/2014/main" id="{6FC5E26E-0A78-429C-B1AE-3A55B44407FB}"/>
              </a:ext>
            </a:extLst>
          </p:cNvPr>
          <p:cNvSpPr>
            <a:spLocks noGrp="1"/>
          </p:cNvSpPr>
          <p:nvPr>
            <p:ph idx="1"/>
          </p:nvPr>
        </p:nvSpPr>
        <p:spPr/>
        <p:txBody>
          <a:bodyPr/>
          <a:lstStyle/>
          <a:p>
            <a:r>
              <a:rPr lang="en-GB" dirty="0"/>
              <a:t>Life Cycles</a:t>
            </a:r>
          </a:p>
          <a:p>
            <a:r>
              <a:rPr lang="en-GB" dirty="0"/>
              <a:t>Changing Me</a:t>
            </a:r>
          </a:p>
          <a:p>
            <a:r>
              <a:rPr lang="en-GB" dirty="0"/>
              <a:t>My Changing Body</a:t>
            </a:r>
          </a:p>
          <a:p>
            <a:r>
              <a:rPr lang="en-GB" dirty="0"/>
              <a:t>Boys and Girls Bodies</a:t>
            </a:r>
          </a:p>
          <a:p>
            <a:r>
              <a:rPr lang="en-GB" dirty="0"/>
              <a:t>Learning and Growing</a:t>
            </a:r>
          </a:p>
          <a:p>
            <a:r>
              <a:rPr lang="en-GB" dirty="0"/>
              <a:t>Coping with Changes </a:t>
            </a:r>
          </a:p>
        </p:txBody>
      </p:sp>
    </p:spTree>
    <p:extLst>
      <p:ext uri="{BB962C8B-B14F-4D97-AF65-F5344CB8AC3E}">
        <p14:creationId xmlns:p14="http://schemas.microsoft.com/office/powerpoint/2010/main" val="190628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2A98-4246-4A2E-9FDF-6DBFAE29BA39}"/>
              </a:ext>
            </a:extLst>
          </p:cNvPr>
          <p:cNvSpPr>
            <a:spLocks noGrp="1"/>
          </p:cNvSpPr>
          <p:nvPr>
            <p:ph type="title"/>
          </p:nvPr>
        </p:nvSpPr>
        <p:spPr/>
        <p:txBody>
          <a:bodyPr/>
          <a:lstStyle/>
          <a:p>
            <a:r>
              <a:rPr lang="en-GB" dirty="0"/>
              <a:t>Lesson 1- Life Cycles  </a:t>
            </a:r>
          </a:p>
        </p:txBody>
      </p:sp>
      <p:sp>
        <p:nvSpPr>
          <p:cNvPr id="3" name="Content Placeholder 2">
            <a:extLst>
              <a:ext uri="{FF2B5EF4-FFF2-40B4-BE49-F238E27FC236}">
                <a16:creationId xmlns:a16="http://schemas.microsoft.com/office/drawing/2014/main" id="{307B68D2-49DC-476F-8D51-DE05A274F16D}"/>
              </a:ext>
            </a:extLst>
          </p:cNvPr>
          <p:cNvSpPr>
            <a:spLocks noGrp="1"/>
          </p:cNvSpPr>
          <p:nvPr>
            <p:ph idx="1"/>
          </p:nvPr>
        </p:nvSpPr>
        <p:spPr>
          <a:xfrm>
            <a:off x="646112" y="1154244"/>
            <a:ext cx="7838322" cy="5094156"/>
          </a:xfrm>
        </p:spPr>
        <p:txBody>
          <a:bodyPr/>
          <a:lstStyle/>
          <a:p>
            <a:r>
              <a:rPr lang="en-GB" dirty="0"/>
              <a:t>The lesson will begin with a warm up activity. The children will each be given a card and they will have to find their partner and discuss the changes that have happened to make the baby into an adult. </a:t>
            </a:r>
          </a:p>
          <a:p>
            <a:r>
              <a:rPr lang="en-GB" dirty="0"/>
              <a:t>The children will look at the life cycle of a frog. </a:t>
            </a:r>
          </a:p>
          <a:p>
            <a:r>
              <a:rPr lang="en-GB" dirty="0"/>
              <a:t>They will be told that ‘life cycle’ means growing from birth to adult. </a:t>
            </a:r>
          </a:p>
          <a:p>
            <a:r>
              <a:rPr lang="en-GB" dirty="0"/>
              <a:t>They will then look at a set of photos of their teacher at different stages in their lives, e.g. baby, teenager, adult etc. </a:t>
            </a:r>
          </a:p>
          <a:p>
            <a:r>
              <a:rPr lang="en-GB" dirty="0"/>
              <a:t>In groups they will be given a set of cards from a life cycle to order correctly. </a:t>
            </a:r>
          </a:p>
          <a:p>
            <a:endParaRPr lang="en-GB" dirty="0"/>
          </a:p>
        </p:txBody>
      </p:sp>
      <p:pic>
        <p:nvPicPr>
          <p:cNvPr id="4" name="Picture 3">
            <a:extLst>
              <a:ext uri="{FF2B5EF4-FFF2-40B4-BE49-F238E27FC236}">
                <a16:creationId xmlns:a16="http://schemas.microsoft.com/office/drawing/2014/main" id="{B2DD7119-823F-4AA1-AD7B-1D0B816A72A0}"/>
              </a:ext>
            </a:extLst>
          </p:cNvPr>
          <p:cNvPicPr>
            <a:picLocks noChangeAspect="1"/>
          </p:cNvPicPr>
          <p:nvPr/>
        </p:nvPicPr>
        <p:blipFill>
          <a:blip r:embed="rId2"/>
          <a:stretch>
            <a:fillRect/>
          </a:stretch>
        </p:blipFill>
        <p:spPr>
          <a:xfrm>
            <a:off x="8965132" y="219231"/>
            <a:ext cx="2143523" cy="2943694"/>
          </a:xfrm>
          <a:prstGeom prst="rect">
            <a:avLst/>
          </a:prstGeom>
        </p:spPr>
      </p:pic>
      <p:pic>
        <p:nvPicPr>
          <p:cNvPr id="5" name="Picture 4">
            <a:extLst>
              <a:ext uri="{FF2B5EF4-FFF2-40B4-BE49-F238E27FC236}">
                <a16:creationId xmlns:a16="http://schemas.microsoft.com/office/drawing/2014/main" id="{8F4E3A70-4B59-4330-9561-9D7A4118F38E}"/>
              </a:ext>
            </a:extLst>
          </p:cNvPr>
          <p:cNvPicPr>
            <a:picLocks noChangeAspect="1"/>
          </p:cNvPicPr>
          <p:nvPr/>
        </p:nvPicPr>
        <p:blipFill>
          <a:blip r:embed="rId3"/>
          <a:stretch>
            <a:fillRect/>
          </a:stretch>
        </p:blipFill>
        <p:spPr>
          <a:xfrm>
            <a:off x="8976002" y="3256300"/>
            <a:ext cx="2149664" cy="2992100"/>
          </a:xfrm>
          <a:prstGeom prst="rect">
            <a:avLst/>
          </a:prstGeom>
        </p:spPr>
      </p:pic>
    </p:spTree>
    <p:extLst>
      <p:ext uri="{BB962C8B-B14F-4D97-AF65-F5344CB8AC3E}">
        <p14:creationId xmlns:p14="http://schemas.microsoft.com/office/powerpoint/2010/main" val="251575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F501-97AA-460E-97B3-943FAA4B9CA5}"/>
              </a:ext>
            </a:extLst>
          </p:cNvPr>
          <p:cNvSpPr>
            <a:spLocks noGrp="1"/>
          </p:cNvSpPr>
          <p:nvPr>
            <p:ph type="title"/>
          </p:nvPr>
        </p:nvSpPr>
        <p:spPr/>
        <p:txBody>
          <a:bodyPr/>
          <a:lstStyle/>
          <a:p>
            <a:r>
              <a:rPr lang="en-GB" dirty="0"/>
              <a:t>Lesson 2 – Changing Me </a:t>
            </a:r>
          </a:p>
        </p:txBody>
      </p:sp>
      <p:sp>
        <p:nvSpPr>
          <p:cNvPr id="3" name="Content Placeholder 2">
            <a:extLst>
              <a:ext uri="{FF2B5EF4-FFF2-40B4-BE49-F238E27FC236}">
                <a16:creationId xmlns:a16="http://schemas.microsoft.com/office/drawing/2014/main" id="{E1127560-74B8-4761-A58C-301FA7FAAAB9}"/>
              </a:ext>
            </a:extLst>
          </p:cNvPr>
          <p:cNvSpPr>
            <a:spLocks noGrp="1"/>
          </p:cNvSpPr>
          <p:nvPr>
            <p:ph idx="1"/>
          </p:nvPr>
        </p:nvSpPr>
        <p:spPr>
          <a:xfrm>
            <a:off x="809470" y="1289154"/>
            <a:ext cx="7794884" cy="4959245"/>
          </a:xfrm>
        </p:spPr>
        <p:txBody>
          <a:bodyPr>
            <a:normAutofit lnSpcReduction="10000"/>
          </a:bodyPr>
          <a:lstStyle/>
          <a:p>
            <a:r>
              <a:rPr lang="en-GB" dirty="0"/>
              <a:t>This lesson begins with the children playing a change game, they will be asked to move around the room as an animal e.g. mouse (tip toes, squeaking) the teacher will say ‘change – monkey’ and the children will move as a monkey and so on. </a:t>
            </a:r>
          </a:p>
          <a:p>
            <a:r>
              <a:rPr lang="en-GB" dirty="0"/>
              <a:t>Children will then think about things they can do now that they couldn’t do as a baby. </a:t>
            </a:r>
          </a:p>
          <a:p>
            <a:r>
              <a:rPr lang="en-GB" dirty="0"/>
              <a:t>Children will work in groups to sequence life cycles of different things. This will reinforce the idea that every living things has a life cycle and grows from young/baby to fully grown/adult. </a:t>
            </a:r>
          </a:p>
          <a:p>
            <a:r>
              <a:rPr lang="en-GB" dirty="0"/>
              <a:t>There will also be another opportunity to discuss how the children have changed since they were babies. </a:t>
            </a:r>
          </a:p>
          <a:p>
            <a:r>
              <a:rPr lang="en-GB" dirty="0"/>
              <a:t>Children might make a little book about how they have changed. </a:t>
            </a:r>
          </a:p>
        </p:txBody>
      </p:sp>
      <p:pic>
        <p:nvPicPr>
          <p:cNvPr id="4" name="Picture 3">
            <a:extLst>
              <a:ext uri="{FF2B5EF4-FFF2-40B4-BE49-F238E27FC236}">
                <a16:creationId xmlns:a16="http://schemas.microsoft.com/office/drawing/2014/main" id="{C7787C28-0E17-43A9-A358-52BA0C46B2F5}"/>
              </a:ext>
            </a:extLst>
          </p:cNvPr>
          <p:cNvPicPr>
            <a:picLocks noChangeAspect="1"/>
          </p:cNvPicPr>
          <p:nvPr/>
        </p:nvPicPr>
        <p:blipFill>
          <a:blip r:embed="rId2"/>
          <a:stretch>
            <a:fillRect/>
          </a:stretch>
        </p:blipFill>
        <p:spPr>
          <a:xfrm>
            <a:off x="8604354" y="1057428"/>
            <a:ext cx="3132944" cy="4357719"/>
          </a:xfrm>
          <a:prstGeom prst="rect">
            <a:avLst/>
          </a:prstGeom>
        </p:spPr>
      </p:pic>
    </p:spTree>
    <p:extLst>
      <p:ext uri="{BB962C8B-B14F-4D97-AF65-F5344CB8AC3E}">
        <p14:creationId xmlns:p14="http://schemas.microsoft.com/office/powerpoint/2010/main" val="165724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DD6D-87C8-4F95-A21C-C293B9CA1CDB}"/>
              </a:ext>
            </a:extLst>
          </p:cNvPr>
          <p:cNvSpPr>
            <a:spLocks noGrp="1"/>
          </p:cNvSpPr>
          <p:nvPr>
            <p:ph type="title"/>
          </p:nvPr>
        </p:nvSpPr>
        <p:spPr/>
        <p:txBody>
          <a:bodyPr/>
          <a:lstStyle/>
          <a:p>
            <a:r>
              <a:rPr lang="en-GB" dirty="0"/>
              <a:t>Lesson 3 – My Changing Body </a:t>
            </a:r>
          </a:p>
        </p:txBody>
      </p:sp>
      <p:sp>
        <p:nvSpPr>
          <p:cNvPr id="3" name="Content Placeholder 2">
            <a:extLst>
              <a:ext uri="{FF2B5EF4-FFF2-40B4-BE49-F238E27FC236}">
                <a16:creationId xmlns:a16="http://schemas.microsoft.com/office/drawing/2014/main" id="{0F9FA7FD-26EA-4EA3-A63F-047C4AD7ED2B}"/>
              </a:ext>
            </a:extLst>
          </p:cNvPr>
          <p:cNvSpPr>
            <a:spLocks noGrp="1"/>
          </p:cNvSpPr>
          <p:nvPr>
            <p:ph idx="1"/>
          </p:nvPr>
        </p:nvSpPr>
        <p:spPr>
          <a:xfrm>
            <a:off x="794480" y="1214204"/>
            <a:ext cx="10148340" cy="5191078"/>
          </a:xfrm>
        </p:spPr>
        <p:txBody>
          <a:bodyPr>
            <a:normAutofit/>
          </a:bodyPr>
          <a:lstStyle/>
          <a:p>
            <a:r>
              <a:rPr lang="en-GB" sz="2800" dirty="0"/>
              <a:t>The warm up is a game similar to Simon says. Jigsaw Jack says………</a:t>
            </a:r>
          </a:p>
          <a:p>
            <a:r>
              <a:rPr lang="en-GB" sz="2800" dirty="0"/>
              <a:t>The children will be shown a picture f the teacher as a baby. The children should guess who it is? Why was it hard to know? </a:t>
            </a:r>
          </a:p>
          <a:p>
            <a:r>
              <a:rPr lang="en-GB" sz="2800" dirty="0"/>
              <a:t>Children will have been invited to bring in a picture of them prior to this lesson. The children will look at the photos of the class as babies and guess who each picture is. </a:t>
            </a:r>
          </a:p>
          <a:p>
            <a:r>
              <a:rPr lang="en-GB" sz="2800" dirty="0"/>
              <a:t>The focus of the learning is that we are all changing all the time but we are al still us. </a:t>
            </a:r>
          </a:p>
          <a:p>
            <a:pPr marL="0" indent="0">
              <a:buNone/>
            </a:pPr>
            <a:endParaRPr lang="en-GB" dirty="0"/>
          </a:p>
        </p:txBody>
      </p:sp>
    </p:spTree>
    <p:extLst>
      <p:ext uri="{BB962C8B-B14F-4D97-AF65-F5344CB8AC3E}">
        <p14:creationId xmlns:p14="http://schemas.microsoft.com/office/powerpoint/2010/main" val="341509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2D51-A55B-430F-B9B3-8C6A972C6DB0}"/>
              </a:ext>
            </a:extLst>
          </p:cNvPr>
          <p:cNvSpPr>
            <a:spLocks noGrp="1"/>
          </p:cNvSpPr>
          <p:nvPr>
            <p:ph type="title"/>
          </p:nvPr>
        </p:nvSpPr>
        <p:spPr/>
        <p:txBody>
          <a:bodyPr/>
          <a:lstStyle/>
          <a:p>
            <a:r>
              <a:rPr lang="en-GB" dirty="0"/>
              <a:t>Lesson 4 – Boys and Girls Bodies </a:t>
            </a:r>
          </a:p>
        </p:txBody>
      </p:sp>
      <p:sp>
        <p:nvSpPr>
          <p:cNvPr id="3" name="Content Placeholder 2">
            <a:extLst>
              <a:ext uri="{FF2B5EF4-FFF2-40B4-BE49-F238E27FC236}">
                <a16:creationId xmlns:a16="http://schemas.microsoft.com/office/drawing/2014/main" id="{6036ADA4-EED7-4216-B7FA-435698743DB4}"/>
              </a:ext>
            </a:extLst>
          </p:cNvPr>
          <p:cNvSpPr>
            <a:spLocks noGrp="1"/>
          </p:cNvSpPr>
          <p:nvPr>
            <p:ph idx="1"/>
          </p:nvPr>
        </p:nvSpPr>
        <p:spPr>
          <a:xfrm>
            <a:off x="645130" y="1184224"/>
            <a:ext cx="8229047" cy="5064176"/>
          </a:xfrm>
        </p:spPr>
        <p:txBody>
          <a:bodyPr>
            <a:normAutofit fontScale="85000" lnSpcReduction="20000"/>
          </a:bodyPr>
          <a:lstStyle/>
          <a:p>
            <a:r>
              <a:rPr lang="en-GB" sz="2400" dirty="0"/>
              <a:t>The warm up for this lesson is an activity where each child is invited to share their favourite food, this is to highlight the similarities and differences within the class. </a:t>
            </a:r>
          </a:p>
          <a:p>
            <a:r>
              <a:rPr lang="en-GB" sz="2400" dirty="0"/>
              <a:t>The class will look at slides o different animals and will be asked to identify which is female and which is male. How do they know? </a:t>
            </a:r>
          </a:p>
          <a:p>
            <a:r>
              <a:rPr lang="en-GB" sz="2400" dirty="0"/>
              <a:t>The children will be asked to discuss ways in which boys and girls are different. One way that will be highlighted is through the different private body parts. </a:t>
            </a:r>
          </a:p>
          <a:p>
            <a:r>
              <a:rPr lang="en-GB" sz="2400" dirty="0"/>
              <a:t>Using the pictures of a girl and a boy the children will be invited to name the different body parts. Penis, testicles, vagina and vulva will be introduced. </a:t>
            </a:r>
          </a:p>
          <a:p>
            <a:r>
              <a:rPr lang="en-GB" sz="2400" dirty="0"/>
              <a:t>We will use the term ‘private parts’ and we will reinforce that private means special and important not guilty and dirty.</a:t>
            </a:r>
          </a:p>
          <a:p>
            <a:r>
              <a:rPr lang="en-GB" sz="2400" dirty="0"/>
              <a:t>They will be told that our private parts are special and no one should do anything to them that hurts them or makes them feel scared.  </a:t>
            </a:r>
          </a:p>
          <a:p>
            <a:endParaRPr lang="en-GB" dirty="0"/>
          </a:p>
        </p:txBody>
      </p:sp>
      <p:pic>
        <p:nvPicPr>
          <p:cNvPr id="4" name="Picture 3">
            <a:extLst>
              <a:ext uri="{FF2B5EF4-FFF2-40B4-BE49-F238E27FC236}">
                <a16:creationId xmlns:a16="http://schemas.microsoft.com/office/drawing/2014/main" id="{35F78C5E-F1BA-449A-B3F9-61BD55136F2D}"/>
              </a:ext>
            </a:extLst>
          </p:cNvPr>
          <p:cNvPicPr>
            <a:picLocks noChangeAspect="1"/>
          </p:cNvPicPr>
          <p:nvPr/>
        </p:nvPicPr>
        <p:blipFill>
          <a:blip r:embed="rId3"/>
          <a:stretch>
            <a:fillRect/>
          </a:stretch>
        </p:blipFill>
        <p:spPr>
          <a:xfrm>
            <a:off x="9318104" y="190958"/>
            <a:ext cx="2254789" cy="1662290"/>
          </a:xfrm>
          <a:prstGeom prst="rect">
            <a:avLst/>
          </a:prstGeom>
        </p:spPr>
      </p:pic>
      <p:pic>
        <p:nvPicPr>
          <p:cNvPr id="5" name="Picture 4">
            <a:extLst>
              <a:ext uri="{FF2B5EF4-FFF2-40B4-BE49-F238E27FC236}">
                <a16:creationId xmlns:a16="http://schemas.microsoft.com/office/drawing/2014/main" id="{F7D1F01E-87AD-4FD2-B40A-FAB121881B71}"/>
              </a:ext>
            </a:extLst>
          </p:cNvPr>
          <p:cNvPicPr>
            <a:picLocks noChangeAspect="1"/>
          </p:cNvPicPr>
          <p:nvPr/>
        </p:nvPicPr>
        <p:blipFill>
          <a:blip r:embed="rId4"/>
          <a:stretch>
            <a:fillRect/>
          </a:stretch>
        </p:blipFill>
        <p:spPr>
          <a:xfrm>
            <a:off x="9318104" y="1963588"/>
            <a:ext cx="2228766" cy="1566596"/>
          </a:xfrm>
          <a:prstGeom prst="rect">
            <a:avLst/>
          </a:prstGeom>
        </p:spPr>
      </p:pic>
      <p:pic>
        <p:nvPicPr>
          <p:cNvPr id="6" name="Picture 5">
            <a:extLst>
              <a:ext uri="{FF2B5EF4-FFF2-40B4-BE49-F238E27FC236}">
                <a16:creationId xmlns:a16="http://schemas.microsoft.com/office/drawing/2014/main" id="{5BED3A1E-F862-4CD4-813C-1DE6B85DE12A}"/>
              </a:ext>
            </a:extLst>
          </p:cNvPr>
          <p:cNvPicPr>
            <a:picLocks noChangeAspect="1"/>
          </p:cNvPicPr>
          <p:nvPr/>
        </p:nvPicPr>
        <p:blipFill>
          <a:blip r:embed="rId5"/>
          <a:stretch>
            <a:fillRect/>
          </a:stretch>
        </p:blipFill>
        <p:spPr>
          <a:xfrm>
            <a:off x="9251699" y="3716312"/>
            <a:ext cx="1085850" cy="2314575"/>
          </a:xfrm>
          <a:prstGeom prst="rect">
            <a:avLst/>
          </a:prstGeom>
        </p:spPr>
      </p:pic>
      <p:pic>
        <p:nvPicPr>
          <p:cNvPr id="7" name="Picture 6">
            <a:extLst>
              <a:ext uri="{FF2B5EF4-FFF2-40B4-BE49-F238E27FC236}">
                <a16:creationId xmlns:a16="http://schemas.microsoft.com/office/drawing/2014/main" id="{25D9364C-6553-4159-813D-428074612345}"/>
              </a:ext>
            </a:extLst>
          </p:cNvPr>
          <p:cNvPicPr>
            <a:picLocks noChangeAspect="1"/>
          </p:cNvPicPr>
          <p:nvPr/>
        </p:nvPicPr>
        <p:blipFill>
          <a:blip r:embed="rId6"/>
          <a:stretch>
            <a:fillRect/>
          </a:stretch>
        </p:blipFill>
        <p:spPr>
          <a:xfrm>
            <a:off x="10505054" y="3735361"/>
            <a:ext cx="1066800" cy="2276475"/>
          </a:xfrm>
          <a:prstGeom prst="rect">
            <a:avLst/>
          </a:prstGeom>
        </p:spPr>
      </p:pic>
    </p:spTree>
    <p:extLst>
      <p:ext uri="{BB962C8B-B14F-4D97-AF65-F5344CB8AC3E}">
        <p14:creationId xmlns:p14="http://schemas.microsoft.com/office/powerpoint/2010/main" val="388297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AC77-AEB1-4C11-8CA4-FB5B330AA46E}"/>
              </a:ext>
            </a:extLst>
          </p:cNvPr>
          <p:cNvSpPr>
            <a:spLocks noGrp="1"/>
          </p:cNvSpPr>
          <p:nvPr>
            <p:ph type="title"/>
          </p:nvPr>
        </p:nvSpPr>
        <p:spPr/>
        <p:txBody>
          <a:bodyPr/>
          <a:lstStyle/>
          <a:p>
            <a:r>
              <a:rPr lang="en-GB" dirty="0"/>
              <a:t>Lesson 4 – Boys and Girls Bodies </a:t>
            </a:r>
          </a:p>
        </p:txBody>
      </p:sp>
      <p:sp>
        <p:nvSpPr>
          <p:cNvPr id="3" name="Content Placeholder 2">
            <a:extLst>
              <a:ext uri="{FF2B5EF4-FFF2-40B4-BE49-F238E27FC236}">
                <a16:creationId xmlns:a16="http://schemas.microsoft.com/office/drawing/2014/main" id="{5352ED00-CDA6-46E1-AB41-5D6A8ECB17A1}"/>
              </a:ext>
            </a:extLst>
          </p:cNvPr>
          <p:cNvSpPr>
            <a:spLocks noGrp="1"/>
          </p:cNvSpPr>
          <p:nvPr>
            <p:ph idx="1"/>
          </p:nvPr>
        </p:nvSpPr>
        <p:spPr>
          <a:xfrm>
            <a:off x="645131" y="1184224"/>
            <a:ext cx="7391038" cy="5064176"/>
          </a:xfrm>
        </p:spPr>
        <p:txBody>
          <a:bodyPr/>
          <a:lstStyle/>
          <a:p>
            <a:r>
              <a:rPr lang="en-GB" dirty="0"/>
              <a:t>As a class we will look at the pictures and sort them with two overlapping circles for male, female and both. </a:t>
            </a:r>
          </a:p>
          <a:p>
            <a:r>
              <a:rPr lang="en-GB" dirty="0"/>
              <a:t>We will also discuss when it is and isn’t ok to talk about private parts.  </a:t>
            </a:r>
          </a:p>
        </p:txBody>
      </p:sp>
      <p:pic>
        <p:nvPicPr>
          <p:cNvPr id="4" name="Picture 3">
            <a:extLst>
              <a:ext uri="{FF2B5EF4-FFF2-40B4-BE49-F238E27FC236}">
                <a16:creationId xmlns:a16="http://schemas.microsoft.com/office/drawing/2014/main" id="{B198D64F-4239-474D-B32F-4A60585F33F3}"/>
              </a:ext>
            </a:extLst>
          </p:cNvPr>
          <p:cNvPicPr>
            <a:picLocks noChangeAspect="1"/>
          </p:cNvPicPr>
          <p:nvPr/>
        </p:nvPicPr>
        <p:blipFill>
          <a:blip r:embed="rId3"/>
          <a:stretch>
            <a:fillRect/>
          </a:stretch>
        </p:blipFill>
        <p:spPr>
          <a:xfrm>
            <a:off x="8331571" y="1330299"/>
            <a:ext cx="3438525" cy="4772025"/>
          </a:xfrm>
          <a:prstGeom prst="rect">
            <a:avLst/>
          </a:prstGeom>
        </p:spPr>
      </p:pic>
      <p:pic>
        <p:nvPicPr>
          <p:cNvPr id="5" name="Picture 4">
            <a:extLst>
              <a:ext uri="{FF2B5EF4-FFF2-40B4-BE49-F238E27FC236}">
                <a16:creationId xmlns:a16="http://schemas.microsoft.com/office/drawing/2014/main" id="{2586827A-493B-4236-B023-971BBDBDCF34}"/>
              </a:ext>
            </a:extLst>
          </p:cNvPr>
          <p:cNvPicPr>
            <a:picLocks noChangeAspect="1"/>
          </p:cNvPicPr>
          <p:nvPr/>
        </p:nvPicPr>
        <p:blipFill>
          <a:blip r:embed="rId4"/>
          <a:stretch>
            <a:fillRect/>
          </a:stretch>
        </p:blipFill>
        <p:spPr>
          <a:xfrm rot="5400000">
            <a:off x="3712432" y="1868462"/>
            <a:ext cx="3600450" cy="4867275"/>
          </a:xfrm>
          <a:prstGeom prst="rect">
            <a:avLst/>
          </a:prstGeom>
        </p:spPr>
      </p:pic>
    </p:spTree>
    <p:extLst>
      <p:ext uri="{BB962C8B-B14F-4D97-AF65-F5344CB8AC3E}">
        <p14:creationId xmlns:p14="http://schemas.microsoft.com/office/powerpoint/2010/main" val="133351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D19B-A1CE-43BF-A740-701B08C55B35}"/>
              </a:ext>
            </a:extLst>
          </p:cNvPr>
          <p:cNvSpPr>
            <a:spLocks noGrp="1"/>
          </p:cNvSpPr>
          <p:nvPr>
            <p:ph type="title"/>
          </p:nvPr>
        </p:nvSpPr>
        <p:spPr/>
        <p:txBody>
          <a:bodyPr/>
          <a:lstStyle/>
          <a:p>
            <a:r>
              <a:rPr lang="en-GB" dirty="0"/>
              <a:t>Lesson 5 – Learning and Growing</a:t>
            </a:r>
          </a:p>
        </p:txBody>
      </p:sp>
      <p:sp>
        <p:nvSpPr>
          <p:cNvPr id="3" name="Content Placeholder 2">
            <a:extLst>
              <a:ext uri="{FF2B5EF4-FFF2-40B4-BE49-F238E27FC236}">
                <a16:creationId xmlns:a16="http://schemas.microsoft.com/office/drawing/2014/main" id="{6FA1EEE1-54D3-42F4-A3A0-68B6CD424399}"/>
              </a:ext>
            </a:extLst>
          </p:cNvPr>
          <p:cNvSpPr>
            <a:spLocks noGrp="1"/>
          </p:cNvSpPr>
          <p:nvPr>
            <p:ph idx="1"/>
          </p:nvPr>
        </p:nvSpPr>
        <p:spPr>
          <a:xfrm>
            <a:off x="646112" y="1317748"/>
            <a:ext cx="7618658" cy="5087534"/>
          </a:xfrm>
        </p:spPr>
        <p:txBody>
          <a:bodyPr>
            <a:normAutofit lnSpcReduction="10000"/>
          </a:bodyPr>
          <a:lstStyle/>
          <a:p>
            <a:r>
              <a:rPr lang="en-GB" sz="2400" dirty="0"/>
              <a:t>Children will look at the pictures of a baby, toddler and child doing different things. They will put them in order. We will discuss that as we physically grow we also learn to do new things. </a:t>
            </a:r>
          </a:p>
          <a:p>
            <a:r>
              <a:rPr lang="en-GB" sz="2400" dirty="0"/>
              <a:t>As a class we will fill the petals on a  flower with the new things learnt in the picture and then think about things we have learnt. They will learn that however old we are we are still growing and learning. </a:t>
            </a:r>
          </a:p>
          <a:p>
            <a:r>
              <a:rPr lang="en-GB" sz="2400" dirty="0"/>
              <a:t>The children will then curl up in ball and they will pretend to grow like a flower each time the teacher says something that applies to them e.g. learnt to walk. </a:t>
            </a:r>
          </a:p>
          <a:p>
            <a:endParaRPr lang="en-GB" dirty="0"/>
          </a:p>
        </p:txBody>
      </p:sp>
      <p:pic>
        <p:nvPicPr>
          <p:cNvPr id="4" name="Picture 3">
            <a:extLst>
              <a:ext uri="{FF2B5EF4-FFF2-40B4-BE49-F238E27FC236}">
                <a16:creationId xmlns:a16="http://schemas.microsoft.com/office/drawing/2014/main" id="{B34F02B2-CBF2-4A5E-A56F-CEFBF10071FE}"/>
              </a:ext>
            </a:extLst>
          </p:cNvPr>
          <p:cNvPicPr>
            <a:picLocks noChangeAspect="1"/>
          </p:cNvPicPr>
          <p:nvPr/>
        </p:nvPicPr>
        <p:blipFill>
          <a:blip r:embed="rId2"/>
          <a:stretch>
            <a:fillRect/>
          </a:stretch>
        </p:blipFill>
        <p:spPr>
          <a:xfrm>
            <a:off x="8264770" y="1137973"/>
            <a:ext cx="3690571" cy="3160610"/>
          </a:xfrm>
          <a:prstGeom prst="rect">
            <a:avLst/>
          </a:prstGeom>
        </p:spPr>
      </p:pic>
      <p:pic>
        <p:nvPicPr>
          <p:cNvPr id="5" name="Picture 4">
            <a:extLst>
              <a:ext uri="{FF2B5EF4-FFF2-40B4-BE49-F238E27FC236}">
                <a16:creationId xmlns:a16="http://schemas.microsoft.com/office/drawing/2014/main" id="{8885E94D-CD40-4BEE-946C-297AAED2A640}"/>
              </a:ext>
            </a:extLst>
          </p:cNvPr>
          <p:cNvPicPr>
            <a:picLocks noChangeAspect="1"/>
          </p:cNvPicPr>
          <p:nvPr/>
        </p:nvPicPr>
        <p:blipFill>
          <a:blip r:embed="rId3"/>
          <a:stretch>
            <a:fillRect/>
          </a:stretch>
        </p:blipFill>
        <p:spPr>
          <a:xfrm>
            <a:off x="8927432" y="4365299"/>
            <a:ext cx="2168460" cy="2279949"/>
          </a:xfrm>
          <a:prstGeom prst="rect">
            <a:avLst/>
          </a:prstGeom>
        </p:spPr>
      </p:pic>
    </p:spTree>
    <p:extLst>
      <p:ext uri="{BB962C8B-B14F-4D97-AF65-F5344CB8AC3E}">
        <p14:creationId xmlns:p14="http://schemas.microsoft.com/office/powerpoint/2010/main" val="5555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12E5-CB7E-4692-AC30-1C667AB8FBA3}"/>
              </a:ext>
            </a:extLst>
          </p:cNvPr>
          <p:cNvSpPr>
            <a:spLocks noGrp="1"/>
          </p:cNvSpPr>
          <p:nvPr>
            <p:ph type="title"/>
          </p:nvPr>
        </p:nvSpPr>
        <p:spPr/>
        <p:txBody>
          <a:bodyPr/>
          <a:lstStyle/>
          <a:p>
            <a:r>
              <a:rPr lang="en-GB" dirty="0"/>
              <a:t>Lesson 6 – Coping with Change</a:t>
            </a:r>
          </a:p>
        </p:txBody>
      </p:sp>
      <p:sp>
        <p:nvSpPr>
          <p:cNvPr id="3" name="Content Placeholder 2">
            <a:extLst>
              <a:ext uri="{FF2B5EF4-FFF2-40B4-BE49-F238E27FC236}">
                <a16:creationId xmlns:a16="http://schemas.microsoft.com/office/drawing/2014/main" id="{158AF86C-FCF4-42FF-BB02-ACA626C327A8}"/>
              </a:ext>
            </a:extLst>
          </p:cNvPr>
          <p:cNvSpPr>
            <a:spLocks noGrp="1"/>
          </p:cNvSpPr>
          <p:nvPr>
            <p:ph idx="1"/>
          </p:nvPr>
        </p:nvSpPr>
        <p:spPr>
          <a:xfrm>
            <a:off x="646111" y="1152984"/>
            <a:ext cx="7126290" cy="5095416"/>
          </a:xfrm>
        </p:spPr>
        <p:txBody>
          <a:bodyPr/>
          <a:lstStyle/>
          <a:p>
            <a:r>
              <a:rPr lang="en-GB" dirty="0"/>
              <a:t>During this lesson the children will be read a story all about Jigsaw jack (the character and cuddly toy that is in the classroom and linked to jigsaw). It is all about him feeling sad that the class will be moving up and he will be left behind. It looks at how he copes with these feelings and changes and how the rest of the class are feeling too. </a:t>
            </a:r>
          </a:p>
          <a:p>
            <a:r>
              <a:rPr lang="en-GB" dirty="0"/>
              <a:t>The teacher will then share objects that link to big changes in their lives e.g. a school jumper would represent starting school. </a:t>
            </a:r>
          </a:p>
          <a:p>
            <a:r>
              <a:rPr lang="en-GB" dirty="0"/>
              <a:t>For each change they will discuss how it might make them feel and how they could cope with those feelings. </a:t>
            </a:r>
          </a:p>
          <a:p>
            <a:endParaRPr lang="en-GB" dirty="0"/>
          </a:p>
        </p:txBody>
      </p:sp>
      <p:pic>
        <p:nvPicPr>
          <p:cNvPr id="4" name="Picture 3">
            <a:extLst>
              <a:ext uri="{FF2B5EF4-FFF2-40B4-BE49-F238E27FC236}">
                <a16:creationId xmlns:a16="http://schemas.microsoft.com/office/drawing/2014/main" id="{81E57AFC-7651-43BB-86C2-970389B8BF34}"/>
              </a:ext>
            </a:extLst>
          </p:cNvPr>
          <p:cNvPicPr>
            <a:picLocks noChangeAspect="1"/>
          </p:cNvPicPr>
          <p:nvPr/>
        </p:nvPicPr>
        <p:blipFill>
          <a:blip r:embed="rId2"/>
          <a:stretch>
            <a:fillRect/>
          </a:stretch>
        </p:blipFill>
        <p:spPr>
          <a:xfrm>
            <a:off x="8030095" y="1152983"/>
            <a:ext cx="3723503" cy="2581275"/>
          </a:xfrm>
          <a:prstGeom prst="rect">
            <a:avLst/>
          </a:prstGeom>
        </p:spPr>
      </p:pic>
    </p:spTree>
    <p:extLst>
      <p:ext uri="{BB962C8B-B14F-4D97-AF65-F5344CB8AC3E}">
        <p14:creationId xmlns:p14="http://schemas.microsoft.com/office/powerpoint/2010/main" val="950048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932</Words>
  <Application>Microsoft Office PowerPoint</Application>
  <PresentationFormat>Widescreen</PresentationFormat>
  <Paragraphs>49</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Year 1 PSHE</vt:lpstr>
      <vt:lpstr>Changing Me Lesson Overview Term 6 </vt:lpstr>
      <vt:lpstr>Lesson 1- Life Cycles  </vt:lpstr>
      <vt:lpstr>Lesson 2 – Changing Me </vt:lpstr>
      <vt:lpstr>Lesson 3 – My Changing Body </vt:lpstr>
      <vt:lpstr>Lesson 4 – Boys and Girls Bodies </vt:lpstr>
      <vt:lpstr>Lesson 4 – Boys and Girls Bodies </vt:lpstr>
      <vt:lpstr>Lesson 5 – Learning and Growing</vt:lpstr>
      <vt:lpstr>Lesson 6 – Coping with Change</vt:lpstr>
      <vt:lpstr>Thank you for coming to this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PSHE</dc:title>
  <dc:creator>Patrick Chapman</dc:creator>
  <cp:lastModifiedBy>Sarah Shreeves</cp:lastModifiedBy>
  <cp:revision>16</cp:revision>
  <dcterms:created xsi:type="dcterms:W3CDTF">2021-03-30T19:51:54Z</dcterms:created>
  <dcterms:modified xsi:type="dcterms:W3CDTF">2021-04-27T14:02:01Z</dcterms:modified>
</cp:coreProperties>
</file>