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66" r:id="rId4"/>
    <p:sldId id="259" r:id="rId5"/>
    <p:sldId id="258" r:id="rId6"/>
    <p:sldId id="260" r:id="rId7"/>
    <p:sldId id="261" r:id="rId8"/>
    <p:sldId id="262" r:id="rId9"/>
    <p:sldId id="264" r:id="rId10"/>
    <p:sldId id="265" r:id="rId11"/>
    <p:sldId id="263" r:id="rId12"/>
    <p:sldId id="267" r:id="rId13"/>
    <p:sldId id="289" r:id="rId14"/>
    <p:sldId id="268" r:id="rId15"/>
    <p:sldId id="269" r:id="rId16"/>
    <p:sldId id="270" r:id="rId17"/>
    <p:sldId id="271" r:id="rId18"/>
    <p:sldId id="272" r:id="rId19"/>
    <p:sldId id="274" r:id="rId20"/>
    <p:sldId id="290" r:id="rId21"/>
    <p:sldId id="291" r:id="rId22"/>
    <p:sldId id="292" r:id="rId23"/>
    <p:sldId id="293" r:id="rId24"/>
    <p:sldId id="294" r:id="rId25"/>
    <p:sldId id="295" r:id="rId26"/>
    <p:sldId id="304" r:id="rId27"/>
    <p:sldId id="303" r:id="rId28"/>
    <p:sldId id="302" r:id="rId29"/>
    <p:sldId id="301" r:id="rId30"/>
    <p:sldId id="296" r:id="rId31"/>
    <p:sldId id="297" r:id="rId32"/>
    <p:sldId id="298" r:id="rId33"/>
    <p:sldId id="299" r:id="rId34"/>
    <p:sldId id="305" r:id="rId35"/>
    <p:sldId id="306" r:id="rId36"/>
    <p:sldId id="307" r:id="rId37"/>
    <p:sldId id="308" r:id="rId38"/>
    <p:sldId id="309" r:id="rId39"/>
    <p:sldId id="310" r:id="rId40"/>
    <p:sldId id="311" r:id="rId41"/>
    <p:sldId id="312" r:id="rId42"/>
    <p:sldId id="313" r:id="rId43"/>
    <p:sldId id="314" r:id="rId44"/>
    <p:sldId id="31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20" autoAdjust="0"/>
  </p:normalViewPr>
  <p:slideViewPr>
    <p:cSldViewPr>
      <p:cViewPr varScale="1">
        <p:scale>
          <a:sx n="78" d="100"/>
          <a:sy n="78" d="100"/>
        </p:scale>
        <p:origin x="1594"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88FF9-65E8-4E74-A7AF-E23A89968920}" type="datetimeFigureOut">
              <a:rPr lang="en-GB" smtClean="0"/>
              <a:t>26/04/2021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8C54D-1212-48DC-81AE-3BDB4BD633DF}" type="slidenum">
              <a:rPr lang="en-GB" smtClean="0"/>
              <a:t>‹#›</a:t>
            </a:fld>
            <a:endParaRPr lang="en-GB"/>
          </a:p>
        </p:txBody>
      </p:sp>
    </p:spTree>
    <p:extLst>
      <p:ext uri="{BB962C8B-B14F-4D97-AF65-F5344CB8AC3E}">
        <p14:creationId xmlns:p14="http://schemas.microsoft.com/office/powerpoint/2010/main" val="85072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0000"/>
                </a:solidFill>
              </a:rPr>
              <a:t>Through this meeting and presentation we aim to highlight the governance and changes in the delivery of the Relationships, Health and Sex education curriculum, as well as share with you some of the material that is used in the delivery of these lesson.</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3</a:t>
            </a:fld>
            <a:endParaRPr lang="en-GB"/>
          </a:p>
        </p:txBody>
      </p:sp>
    </p:spTree>
    <p:extLst>
      <p:ext uri="{BB962C8B-B14F-4D97-AF65-F5344CB8AC3E}">
        <p14:creationId xmlns:p14="http://schemas.microsoft.com/office/powerpoint/2010/main" val="1006650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FF0000"/>
                </a:solidFill>
              </a:rPr>
              <a:t>Discussions about friendships, as well as disputes and jealousy are explored.  Skills to identify how our emotions change and how are bodies feel during these times are also discussed. </a:t>
            </a:r>
          </a:p>
          <a:p>
            <a:endParaRPr lang="en-GB" sz="1200" dirty="0" smtClean="0">
              <a:solidFill>
                <a:srgbClr val="FF0000"/>
              </a:solidFill>
            </a:endParaRPr>
          </a:p>
          <a:p>
            <a:r>
              <a:rPr lang="en-GB" sz="1200" dirty="0" smtClean="0">
                <a:solidFill>
                  <a:srgbClr val="FF0000"/>
                </a:solidFill>
              </a:rPr>
              <a:t>Children also learn conflict resolution strategies, such as ‘Solve-it-together techniques’ using role-play and scenario cards.</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18</a:t>
            </a:fld>
            <a:endParaRPr lang="en-GB"/>
          </a:p>
        </p:txBody>
      </p:sp>
    </p:spTree>
    <p:extLst>
      <p:ext uri="{BB962C8B-B14F-4D97-AF65-F5344CB8AC3E}">
        <p14:creationId xmlns:p14="http://schemas.microsoft.com/office/powerpoint/2010/main" val="4280400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They also have an opportunity to explore why people have romantic relationships when they are older</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19</a:t>
            </a:fld>
            <a:endParaRPr lang="en-GB"/>
          </a:p>
        </p:txBody>
      </p:sp>
    </p:spTree>
    <p:extLst>
      <p:ext uri="{BB962C8B-B14F-4D97-AF65-F5344CB8AC3E}">
        <p14:creationId xmlns:p14="http://schemas.microsoft.com/office/powerpoint/2010/main" val="72863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0000"/>
                </a:solidFill>
              </a:rPr>
              <a:t>Images and scenarios are used as starting points for discussion. Children then have opportunities to draw, plan and write their ideas.</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22</a:t>
            </a:fld>
            <a:endParaRPr lang="en-GB"/>
          </a:p>
        </p:txBody>
      </p:sp>
    </p:spTree>
    <p:extLst>
      <p:ext uri="{BB962C8B-B14F-4D97-AF65-F5344CB8AC3E}">
        <p14:creationId xmlns:p14="http://schemas.microsoft.com/office/powerpoint/2010/main" val="4119485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This is an example of a lesson tackling the issue of drugs in lower Key Stage 2. In this lesson, children are read a scenario involving two children finding a bag containing drugs.  At various points in the story children are encouraged to draw images and finally think about whether drugs are good or not and what they would do if this happened to them</a:t>
            </a:r>
          </a:p>
          <a:p>
            <a:endParaRPr lang="en-GB" sz="1200" i="1" dirty="0" smtClean="0">
              <a:solidFill>
                <a:srgbClr val="FF0000"/>
              </a:solidFill>
            </a:endParaRPr>
          </a:p>
          <a:p>
            <a:r>
              <a:rPr lang="en-GB" sz="1200" i="1" dirty="0" smtClean="0">
                <a:solidFill>
                  <a:srgbClr val="FF0000"/>
                </a:solidFill>
              </a:rPr>
              <a:t>1. Can a drug be good for you? If you think the answer is ‘yes,’ can you draw/write an example of a drug being good for you? If you think the answer is ‘no’, draw/write why not.</a:t>
            </a:r>
          </a:p>
          <a:p>
            <a:r>
              <a:rPr lang="en-GB" sz="1200" i="1" dirty="0" smtClean="0">
                <a:solidFill>
                  <a:srgbClr val="FF0000"/>
                </a:solidFill>
              </a:rPr>
              <a:t>2. What would you do if you found a bag with drugs inside it? Draw and/or write what you would do.</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23</a:t>
            </a:fld>
            <a:endParaRPr lang="en-GB"/>
          </a:p>
        </p:txBody>
      </p:sp>
    </p:spTree>
    <p:extLst>
      <p:ext uri="{BB962C8B-B14F-4D97-AF65-F5344CB8AC3E}">
        <p14:creationId xmlns:p14="http://schemas.microsoft.com/office/powerpoint/2010/main" val="368578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Children work in groups to match the cards, with no right or wrong answer, thus allowing children an opportunity to think about their reasons for their choices.</a:t>
            </a:r>
          </a:p>
          <a:p>
            <a:r>
              <a:rPr lang="en-GB" dirty="0" smtClean="0">
                <a:solidFill>
                  <a:srgbClr val="FF0000"/>
                </a:solidFill>
              </a:rPr>
              <a:t>This gives an opportunity for teachers to dispel stereotypes and further discuss these stereotypes and where they come from.</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24</a:t>
            </a:fld>
            <a:endParaRPr lang="en-GB"/>
          </a:p>
        </p:txBody>
      </p:sp>
    </p:spTree>
    <p:extLst>
      <p:ext uri="{BB962C8B-B14F-4D97-AF65-F5344CB8AC3E}">
        <p14:creationId xmlns:p14="http://schemas.microsoft.com/office/powerpoint/2010/main" val="4132609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They also learn the scientific names for the body parts and sort these through discussion. Children learn what is appropriate and inappropriate when it comes to our private parts (using the NSPCC Pants material). This allows them an awareness of how to keep themselves safe from an early age. </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27</a:t>
            </a:fld>
            <a:endParaRPr lang="en-GB"/>
          </a:p>
        </p:txBody>
      </p:sp>
    </p:spTree>
    <p:extLst>
      <p:ext uri="{BB962C8B-B14F-4D97-AF65-F5344CB8AC3E}">
        <p14:creationId xmlns:p14="http://schemas.microsoft.com/office/powerpoint/2010/main" val="821801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Lessons start with an open discussion about the fears and hopes the children have about growing up. They will start to learn about the internal changes within their genital area.</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29</a:t>
            </a:fld>
            <a:endParaRPr lang="en-GB"/>
          </a:p>
        </p:txBody>
      </p:sp>
    </p:spTree>
    <p:extLst>
      <p:ext uri="{BB962C8B-B14F-4D97-AF65-F5344CB8AC3E}">
        <p14:creationId xmlns:p14="http://schemas.microsoft.com/office/powerpoint/2010/main" val="2612132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This lesson is delivered to all children together so that there is a shared understanding and any stigma associated with the menstruation cycle can be addressed.</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30</a:t>
            </a:fld>
            <a:endParaRPr lang="en-GB"/>
          </a:p>
        </p:txBody>
      </p:sp>
    </p:spTree>
    <p:extLst>
      <p:ext uri="{BB962C8B-B14F-4D97-AF65-F5344CB8AC3E}">
        <p14:creationId xmlns:p14="http://schemas.microsoft.com/office/powerpoint/2010/main" val="18093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Children learn that there are ingredients needed to create a baby.  Teachers will use a scripted story to explain how the egg is fertilised by the sperm leading to conception.</a:t>
            </a:r>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35</a:t>
            </a:fld>
            <a:endParaRPr lang="en-GB"/>
          </a:p>
        </p:txBody>
      </p:sp>
    </p:spTree>
    <p:extLst>
      <p:ext uri="{BB962C8B-B14F-4D97-AF65-F5344CB8AC3E}">
        <p14:creationId xmlns:p14="http://schemas.microsoft.com/office/powerpoint/2010/main" val="4115449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Children begin to learn the term ‘sexual intercourse’, as well as other methods of conception such as IVF. They  also begin to learn about the development stages of the </a:t>
            </a:r>
            <a:r>
              <a:rPr lang="en-GB" dirty="0" err="1" smtClean="0">
                <a:solidFill>
                  <a:srgbClr val="FF0000"/>
                </a:solidFill>
              </a:rPr>
              <a:t>fetus</a:t>
            </a:r>
            <a:r>
              <a:rPr lang="en-GB" dirty="0" smtClean="0">
                <a:solidFill>
                  <a:srgbClr val="FF0000"/>
                </a:solidFill>
              </a:rPr>
              <a:t>.</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36</a:t>
            </a:fld>
            <a:endParaRPr lang="en-GB"/>
          </a:p>
        </p:txBody>
      </p:sp>
    </p:spTree>
    <p:extLst>
      <p:ext uri="{BB962C8B-B14F-4D97-AF65-F5344CB8AC3E}">
        <p14:creationId xmlns:p14="http://schemas.microsoft.com/office/powerpoint/2010/main" val="11370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0000"/>
                </a:solidFill>
              </a:rPr>
              <a:t>The Relationships Education, Relationships and Sex Education and Health Education (England) Regulations 2019, made under sections 34 and 35 of the Children and Social Work Act 2017, made </a:t>
            </a:r>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5</a:t>
            </a:fld>
            <a:endParaRPr lang="en-GB"/>
          </a:p>
        </p:txBody>
      </p:sp>
    </p:spTree>
    <p:extLst>
      <p:ext uri="{BB962C8B-B14F-4D97-AF65-F5344CB8AC3E}">
        <p14:creationId xmlns:p14="http://schemas.microsoft.com/office/powerpoint/2010/main" val="4113328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Time will be given for parents and carers to input, ask questions and share their concern. The school will listen to parent and carer’s views, and then make a reasonable decision as to how they wish to proceed. What is taught, and how, is ultimately a decision for the school and consultation does not provide a parental veto on curriculum content. </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39</a:t>
            </a:fld>
            <a:endParaRPr lang="en-GB"/>
          </a:p>
        </p:txBody>
      </p:sp>
    </p:spTree>
    <p:extLst>
      <p:ext uri="{BB962C8B-B14F-4D97-AF65-F5344CB8AC3E}">
        <p14:creationId xmlns:p14="http://schemas.microsoft.com/office/powerpoint/2010/main" val="3497693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In developing these subjects, the government has worked with a number of representative bodies and faith organisations, representing all the major faith groups in England. Several faith organisations have produce teaching materials that schools can choose to use. </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40</a:t>
            </a:fld>
            <a:endParaRPr lang="en-GB"/>
          </a:p>
        </p:txBody>
      </p:sp>
    </p:spTree>
    <p:extLst>
      <p:ext uri="{BB962C8B-B14F-4D97-AF65-F5344CB8AC3E}">
        <p14:creationId xmlns:p14="http://schemas.microsoft.com/office/powerpoint/2010/main" val="270732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GB" sz="1200" dirty="0" smtClean="0">
                <a:solidFill>
                  <a:srgbClr val="FF0000"/>
                </a:solidFill>
              </a:rPr>
              <a:t>This act requires schools to eliminate discrimination; advance equality of opportunity; and foster good relationships.  By doing so, the Equality Act encourages schools to meet the diverse needs of children and to improve outcomes for all pupils regardless of background. </a:t>
            </a:r>
          </a:p>
          <a:p>
            <a:pPr marL="0" indent="0" algn="ctr">
              <a:buNone/>
            </a:pPr>
            <a:r>
              <a:rPr lang="en-GB" sz="1200" dirty="0" smtClean="0">
                <a:solidFill>
                  <a:srgbClr val="FF0000"/>
                </a:solidFill>
              </a:rPr>
              <a:t>Relationships, Sex and Health Education at SMRP</a:t>
            </a:r>
          </a:p>
          <a:p>
            <a:pPr marL="0" indent="0" algn="ctr">
              <a:buNone/>
            </a:pPr>
            <a:r>
              <a:rPr lang="en-GB" sz="1200" dirty="0" smtClean="0">
                <a:solidFill>
                  <a:srgbClr val="FF0000"/>
                </a:solidFill>
              </a:rPr>
              <a:t> will ensure that all children are valued under this act.</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6</a:t>
            </a:fld>
            <a:endParaRPr lang="en-GB"/>
          </a:p>
        </p:txBody>
      </p:sp>
    </p:spTree>
    <p:extLst>
      <p:ext uri="{BB962C8B-B14F-4D97-AF65-F5344CB8AC3E}">
        <p14:creationId xmlns:p14="http://schemas.microsoft.com/office/powerpoint/2010/main" val="252652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solidFill>
                  <a:srgbClr val="FF0000"/>
                </a:solidFill>
              </a:rPr>
              <a:t>We are fully committed to providing  a RSHE curriculum that not only meets the needs of all our children but also keeps our children safe and protected, especially from the tremendous pace in which technology is evolving.</a:t>
            </a:r>
          </a:p>
          <a:p>
            <a:pPr marL="0" indent="0">
              <a:buNone/>
            </a:pPr>
            <a:endParaRPr lang="en-GB" dirty="0" smtClean="0">
              <a:solidFill>
                <a:srgbClr val="FF0000"/>
              </a:solidFill>
            </a:endParaRPr>
          </a:p>
          <a:p>
            <a:pPr marL="0" indent="0">
              <a:buNone/>
            </a:pPr>
            <a:r>
              <a:rPr lang="en-GB" dirty="0" smtClean="0">
                <a:solidFill>
                  <a:srgbClr val="FF0000"/>
                </a:solidFill>
              </a:rPr>
              <a:t>Through our RSHE curriculum we believe that all children should learn and understand how to build and foster healthy positive relationships as well as value and respect all religions and beliefs within the diverse community that we live in.</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7</a:t>
            </a:fld>
            <a:endParaRPr lang="en-GB"/>
          </a:p>
        </p:txBody>
      </p:sp>
    </p:spTree>
    <p:extLst>
      <p:ext uri="{BB962C8B-B14F-4D97-AF65-F5344CB8AC3E}">
        <p14:creationId xmlns:p14="http://schemas.microsoft.com/office/powerpoint/2010/main" val="283169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ct val="0"/>
              </a:spcBef>
            </a:pPr>
            <a:r>
              <a:rPr lang="en-GB" sz="1200" dirty="0" smtClean="0">
                <a:solidFill>
                  <a:srgbClr val="FF0000"/>
                </a:solidFill>
                <a:ea typeface="+mj-ea"/>
                <a:cs typeface="+mj-cs"/>
              </a:rPr>
              <a:t>Through this we teach our Personal, Social, Health and Emotional curriculum as well as our Relationships and Sex curriculum.</a:t>
            </a:r>
          </a:p>
          <a:p>
            <a:pPr lvl="0" algn="just">
              <a:spcBef>
                <a:spcPct val="0"/>
              </a:spcBef>
            </a:pPr>
            <a:endParaRPr lang="en-GB" sz="1200" dirty="0" smtClean="0">
              <a:solidFill>
                <a:srgbClr val="FF0000"/>
              </a:solidFill>
              <a:ea typeface="+mj-ea"/>
              <a:cs typeface="+mj-cs"/>
            </a:endParaRPr>
          </a:p>
          <a:p>
            <a:pPr lvl="0" algn="just">
              <a:spcBef>
                <a:spcPct val="0"/>
              </a:spcBef>
            </a:pPr>
            <a:r>
              <a:rPr lang="en-GB" sz="1200" dirty="0" smtClean="0">
                <a:solidFill>
                  <a:srgbClr val="FF0000"/>
                </a:solidFill>
                <a:ea typeface="+mj-ea"/>
                <a:cs typeface="+mj-cs"/>
              </a:rPr>
              <a:t>Jigsaw is dividing in to 6 strands and each strand is taught once a year.</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9</a:t>
            </a:fld>
            <a:endParaRPr lang="en-GB"/>
          </a:p>
        </p:txBody>
      </p:sp>
    </p:spTree>
    <p:extLst>
      <p:ext uri="{BB962C8B-B14F-4D97-AF65-F5344CB8AC3E}">
        <p14:creationId xmlns:p14="http://schemas.microsoft.com/office/powerpoint/2010/main" val="4058519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0000"/>
                </a:solidFill>
              </a:rPr>
              <a:t>As children develop in age, so to does the content of what they learn.  All lessons are delivered by the class teacher, in a calm manner, with children free to ask questions and discuss the topic openly with their peers and friends.</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11</a:t>
            </a:fld>
            <a:endParaRPr lang="en-GB"/>
          </a:p>
        </p:txBody>
      </p:sp>
    </p:spTree>
    <p:extLst>
      <p:ext uri="{BB962C8B-B14F-4D97-AF65-F5344CB8AC3E}">
        <p14:creationId xmlns:p14="http://schemas.microsoft.com/office/powerpoint/2010/main" val="107136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0000"/>
                </a:solidFill>
              </a:rPr>
              <a:t>This is preceded by a matching game where children identify different animal families. After the children draw and label their own family. Same gender families are simply explained as those with 2 mums or 2 dads. </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15</a:t>
            </a:fld>
            <a:endParaRPr lang="en-GB"/>
          </a:p>
        </p:txBody>
      </p:sp>
    </p:spTree>
    <p:extLst>
      <p:ext uri="{BB962C8B-B14F-4D97-AF65-F5344CB8AC3E}">
        <p14:creationId xmlns:p14="http://schemas.microsoft.com/office/powerpoint/2010/main" val="321961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0000"/>
                </a:solidFill>
              </a:rPr>
              <a:t>The lesson notes also help challenge stereotypical families and encourage children to think about other types of family that are not represented e.g. military families, adoptive families. </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16</a:t>
            </a:fld>
            <a:endParaRPr lang="en-GB"/>
          </a:p>
        </p:txBody>
      </p:sp>
    </p:spTree>
    <p:extLst>
      <p:ext uri="{BB962C8B-B14F-4D97-AF65-F5344CB8AC3E}">
        <p14:creationId xmlns:p14="http://schemas.microsoft.com/office/powerpoint/2010/main" val="151993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0000"/>
                </a:solidFill>
              </a:rPr>
              <a:t>In Jigsaw the children will play games involving communication and touch and children will have lots of opportunities to say how they personally feel about different types of touch – like hugs; high fives; holding hands; etc.</a:t>
            </a:r>
          </a:p>
          <a:p>
            <a:endParaRPr lang="en-GB" dirty="0"/>
          </a:p>
        </p:txBody>
      </p:sp>
      <p:sp>
        <p:nvSpPr>
          <p:cNvPr id="4" name="Slide Number Placeholder 3"/>
          <p:cNvSpPr>
            <a:spLocks noGrp="1"/>
          </p:cNvSpPr>
          <p:nvPr>
            <p:ph type="sldNum" sz="quarter" idx="10"/>
          </p:nvPr>
        </p:nvSpPr>
        <p:spPr/>
        <p:txBody>
          <a:bodyPr/>
          <a:lstStyle/>
          <a:p>
            <a:fld id="{4E38C54D-1212-48DC-81AE-3BDB4BD633DF}" type="slidenum">
              <a:rPr lang="en-GB" smtClean="0"/>
              <a:t>17</a:t>
            </a:fld>
            <a:endParaRPr lang="en-GB"/>
          </a:p>
        </p:txBody>
      </p:sp>
    </p:spTree>
    <p:extLst>
      <p:ext uri="{BB962C8B-B14F-4D97-AF65-F5344CB8AC3E}">
        <p14:creationId xmlns:p14="http://schemas.microsoft.com/office/powerpoint/2010/main" val="274778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D7F5A0-23F8-405D-B652-7FFDB0424EE2}"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3AA915-B06F-4B78-A681-306B3817C4D3}" type="slidenum">
              <a:rPr lang="en-GB" smtClean="0"/>
              <a:t>‹#›</a:t>
            </a:fld>
            <a:endParaRPr lang="en-GB"/>
          </a:p>
        </p:txBody>
      </p:sp>
    </p:spTree>
    <p:extLst>
      <p:ext uri="{BB962C8B-B14F-4D97-AF65-F5344CB8AC3E}">
        <p14:creationId xmlns:p14="http://schemas.microsoft.com/office/powerpoint/2010/main" val="1497546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D7F5A0-23F8-405D-B652-7FFDB0424EE2}"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3AA915-B06F-4B78-A681-306B3817C4D3}" type="slidenum">
              <a:rPr lang="en-GB" smtClean="0"/>
              <a:t>‹#›</a:t>
            </a:fld>
            <a:endParaRPr lang="en-GB"/>
          </a:p>
        </p:txBody>
      </p:sp>
    </p:spTree>
    <p:extLst>
      <p:ext uri="{BB962C8B-B14F-4D97-AF65-F5344CB8AC3E}">
        <p14:creationId xmlns:p14="http://schemas.microsoft.com/office/powerpoint/2010/main" val="330610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D7F5A0-23F8-405D-B652-7FFDB0424EE2}"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3AA915-B06F-4B78-A681-306B3817C4D3}" type="slidenum">
              <a:rPr lang="en-GB" smtClean="0"/>
              <a:t>‹#›</a:t>
            </a:fld>
            <a:endParaRPr lang="en-GB"/>
          </a:p>
        </p:txBody>
      </p:sp>
    </p:spTree>
    <p:extLst>
      <p:ext uri="{BB962C8B-B14F-4D97-AF65-F5344CB8AC3E}">
        <p14:creationId xmlns:p14="http://schemas.microsoft.com/office/powerpoint/2010/main" val="25489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D7F5A0-23F8-405D-B652-7FFDB0424EE2}"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3AA915-B06F-4B78-A681-306B3817C4D3}" type="slidenum">
              <a:rPr lang="en-GB" smtClean="0"/>
              <a:t>‹#›</a:t>
            </a:fld>
            <a:endParaRPr lang="en-GB"/>
          </a:p>
        </p:txBody>
      </p:sp>
    </p:spTree>
    <p:extLst>
      <p:ext uri="{BB962C8B-B14F-4D97-AF65-F5344CB8AC3E}">
        <p14:creationId xmlns:p14="http://schemas.microsoft.com/office/powerpoint/2010/main" val="183562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7F5A0-23F8-405D-B652-7FFDB0424EE2}"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3AA915-B06F-4B78-A681-306B3817C4D3}" type="slidenum">
              <a:rPr lang="en-GB" smtClean="0"/>
              <a:t>‹#›</a:t>
            </a:fld>
            <a:endParaRPr lang="en-GB"/>
          </a:p>
        </p:txBody>
      </p:sp>
    </p:spTree>
    <p:extLst>
      <p:ext uri="{BB962C8B-B14F-4D97-AF65-F5344CB8AC3E}">
        <p14:creationId xmlns:p14="http://schemas.microsoft.com/office/powerpoint/2010/main" val="293674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D7F5A0-23F8-405D-B652-7FFDB0424EE2}"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3AA915-B06F-4B78-A681-306B3817C4D3}" type="slidenum">
              <a:rPr lang="en-GB" smtClean="0"/>
              <a:t>‹#›</a:t>
            </a:fld>
            <a:endParaRPr lang="en-GB"/>
          </a:p>
        </p:txBody>
      </p:sp>
    </p:spTree>
    <p:extLst>
      <p:ext uri="{BB962C8B-B14F-4D97-AF65-F5344CB8AC3E}">
        <p14:creationId xmlns:p14="http://schemas.microsoft.com/office/powerpoint/2010/main" val="361848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D7F5A0-23F8-405D-B652-7FFDB0424EE2}" type="datetimeFigureOut">
              <a:rPr lang="en-GB" smtClean="0"/>
              <a:t>26/04/2021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3AA915-B06F-4B78-A681-306B3817C4D3}" type="slidenum">
              <a:rPr lang="en-GB" smtClean="0"/>
              <a:t>‹#›</a:t>
            </a:fld>
            <a:endParaRPr lang="en-GB"/>
          </a:p>
        </p:txBody>
      </p:sp>
    </p:spTree>
    <p:extLst>
      <p:ext uri="{BB962C8B-B14F-4D97-AF65-F5344CB8AC3E}">
        <p14:creationId xmlns:p14="http://schemas.microsoft.com/office/powerpoint/2010/main" val="228372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D7F5A0-23F8-405D-B652-7FFDB0424EE2}" type="datetimeFigureOut">
              <a:rPr lang="en-GB" smtClean="0"/>
              <a:t>26/04/2021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3AA915-B06F-4B78-A681-306B3817C4D3}" type="slidenum">
              <a:rPr lang="en-GB" smtClean="0"/>
              <a:t>‹#›</a:t>
            </a:fld>
            <a:endParaRPr lang="en-GB"/>
          </a:p>
        </p:txBody>
      </p:sp>
    </p:spTree>
    <p:extLst>
      <p:ext uri="{BB962C8B-B14F-4D97-AF65-F5344CB8AC3E}">
        <p14:creationId xmlns:p14="http://schemas.microsoft.com/office/powerpoint/2010/main" val="1238361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7F5A0-23F8-405D-B652-7FFDB0424EE2}" type="datetimeFigureOut">
              <a:rPr lang="en-GB" smtClean="0"/>
              <a:t>26/04/2021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3AA915-B06F-4B78-A681-306B3817C4D3}" type="slidenum">
              <a:rPr lang="en-GB" smtClean="0"/>
              <a:t>‹#›</a:t>
            </a:fld>
            <a:endParaRPr lang="en-GB"/>
          </a:p>
        </p:txBody>
      </p:sp>
    </p:spTree>
    <p:extLst>
      <p:ext uri="{BB962C8B-B14F-4D97-AF65-F5344CB8AC3E}">
        <p14:creationId xmlns:p14="http://schemas.microsoft.com/office/powerpoint/2010/main" val="28278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7F5A0-23F8-405D-B652-7FFDB0424EE2}"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3AA915-B06F-4B78-A681-306B3817C4D3}" type="slidenum">
              <a:rPr lang="en-GB" smtClean="0"/>
              <a:t>‹#›</a:t>
            </a:fld>
            <a:endParaRPr lang="en-GB"/>
          </a:p>
        </p:txBody>
      </p:sp>
    </p:spTree>
    <p:extLst>
      <p:ext uri="{BB962C8B-B14F-4D97-AF65-F5344CB8AC3E}">
        <p14:creationId xmlns:p14="http://schemas.microsoft.com/office/powerpoint/2010/main" val="356195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7F5A0-23F8-405D-B652-7FFDB0424EE2}"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3AA915-B06F-4B78-A681-306B3817C4D3}" type="slidenum">
              <a:rPr lang="en-GB" smtClean="0"/>
              <a:t>‹#›</a:t>
            </a:fld>
            <a:endParaRPr lang="en-GB"/>
          </a:p>
        </p:txBody>
      </p:sp>
    </p:spTree>
    <p:extLst>
      <p:ext uri="{BB962C8B-B14F-4D97-AF65-F5344CB8AC3E}">
        <p14:creationId xmlns:p14="http://schemas.microsoft.com/office/powerpoint/2010/main" val="400919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7F5A0-23F8-405D-B652-7FFDB0424EE2}" type="datetimeFigureOut">
              <a:rPr lang="en-GB" smtClean="0"/>
              <a:t>26/04/2021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AA915-B06F-4B78-A681-306B3817C4D3}" type="slidenum">
              <a:rPr lang="en-GB" smtClean="0"/>
              <a:t>‹#›</a:t>
            </a:fld>
            <a:endParaRPr lang="en-GB"/>
          </a:p>
        </p:txBody>
      </p:sp>
    </p:spTree>
    <p:extLst>
      <p:ext uri="{BB962C8B-B14F-4D97-AF65-F5344CB8AC3E}">
        <p14:creationId xmlns:p14="http://schemas.microsoft.com/office/powerpoint/2010/main" val="204896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3"/>
            <a:ext cx="7772400" cy="2763738"/>
          </a:xfrm>
        </p:spPr>
        <p:txBody>
          <a:bodyPr>
            <a:normAutofit/>
          </a:bodyPr>
          <a:lstStyle/>
          <a:p>
            <a:r>
              <a:rPr lang="en-GB" dirty="0" smtClean="0"/>
              <a:t>St Mary </a:t>
            </a:r>
            <a:r>
              <a:rPr lang="en-GB" dirty="0" err="1" smtClean="0"/>
              <a:t>Redcliffe</a:t>
            </a:r>
            <a:r>
              <a:rPr lang="en-GB" dirty="0" smtClean="0"/>
              <a:t> Primary School</a:t>
            </a:r>
            <a:br>
              <a:rPr lang="en-GB" dirty="0" smtClean="0"/>
            </a:br>
            <a:r>
              <a:rPr lang="en-GB" dirty="0" smtClean="0"/>
              <a:t/>
            </a:r>
            <a:br>
              <a:rPr lang="en-GB" dirty="0" smtClean="0"/>
            </a:br>
            <a:r>
              <a:rPr lang="en-GB" dirty="0" smtClean="0"/>
              <a:t>RSHE Parent/Carer’s Meeting</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733256"/>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8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604838"/>
            <a:ext cx="8905875"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513" y="5802313"/>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348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6523"/>
          <a:stretch/>
        </p:blipFill>
        <p:spPr bwMode="auto">
          <a:xfrm>
            <a:off x="251520" y="260648"/>
            <a:ext cx="8496944" cy="3562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0532" y="3894613"/>
            <a:ext cx="7632848" cy="1200329"/>
          </a:xfrm>
          <a:prstGeom prst="rect">
            <a:avLst/>
          </a:prstGeom>
          <a:noFill/>
        </p:spPr>
        <p:txBody>
          <a:bodyPr wrap="square" rtlCol="0">
            <a:spAutoFit/>
          </a:bodyPr>
          <a:lstStyle/>
          <a:p>
            <a:pPr algn="just"/>
            <a:r>
              <a:rPr lang="en-GB" sz="2400" dirty="0" smtClean="0"/>
              <a:t>Jigsaw is a progressive scheme, with each unit being built upon year on year, so that the children become very familiar with the main topic strands and format of each lesson.  </a:t>
            </a:r>
            <a:endParaRPr lang="en-GB" sz="2400" dirty="0">
              <a:solidFill>
                <a:srgbClr val="FF0000"/>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1164" y="5750419"/>
            <a:ext cx="98583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460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49910" cy="1143000"/>
          </a:xfrm>
        </p:spPr>
        <p:txBody>
          <a:bodyPr>
            <a:noAutofit/>
          </a:bodyPr>
          <a:lstStyle/>
          <a:p>
            <a:r>
              <a:rPr lang="en-GB" sz="3200" u="sng" dirty="0" smtClean="0"/>
              <a:t>What Does the Relationship Curriculum look like at SMRP?</a:t>
            </a:r>
            <a:endParaRPr lang="en-GB" sz="3200" u="sng"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997" y="5692383"/>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827584" y="1916832"/>
            <a:ext cx="7200800" cy="1200329"/>
          </a:xfrm>
          <a:prstGeom prst="rect">
            <a:avLst/>
          </a:prstGeom>
        </p:spPr>
        <p:txBody>
          <a:bodyPr wrap="square">
            <a:spAutoFit/>
          </a:bodyPr>
          <a:lstStyle/>
          <a:p>
            <a:pPr algn="ctr"/>
            <a:r>
              <a:rPr lang="en-GB" dirty="0" smtClean="0"/>
              <a:t>Our ‘Relationships curriculum’ gives our children the </a:t>
            </a:r>
            <a:r>
              <a:rPr lang="en-GB" dirty="0"/>
              <a:t>information needed to develop healthy, nurturing relationships of all </a:t>
            </a:r>
            <a:r>
              <a:rPr lang="en-GB" dirty="0" smtClean="0"/>
              <a:t>kinds. It also develops a child’s ability to keep themselves safe from harm and to know who to reach out to if help is needed.</a:t>
            </a:r>
            <a:endParaRPr lang="en-GB" dirty="0"/>
          </a:p>
        </p:txBody>
      </p:sp>
    </p:spTree>
    <p:extLst>
      <p:ext uri="{BB962C8B-B14F-4D97-AF65-F5344CB8AC3E}">
        <p14:creationId xmlns:p14="http://schemas.microsoft.com/office/powerpoint/2010/main" val="773570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298"/>
            <a:ext cx="8749910" cy="1143000"/>
          </a:xfrm>
        </p:spPr>
        <p:txBody>
          <a:bodyPr>
            <a:noAutofit/>
          </a:bodyPr>
          <a:lstStyle/>
          <a:p>
            <a:r>
              <a:rPr lang="en-GB" sz="3200" u="sng" dirty="0" smtClean="0"/>
              <a:t>What Does the Relationship Curriculum look like at SMRP?</a:t>
            </a:r>
            <a:endParaRPr lang="en-GB" sz="3200" u="sng" dirty="0"/>
          </a:p>
        </p:txBody>
      </p:sp>
      <p:sp>
        <p:nvSpPr>
          <p:cNvPr id="5" name="TextBox 4"/>
          <p:cNvSpPr txBox="1"/>
          <p:nvPr/>
        </p:nvSpPr>
        <p:spPr>
          <a:xfrm>
            <a:off x="2873563" y="3159730"/>
            <a:ext cx="3731178" cy="1477328"/>
          </a:xfrm>
          <a:prstGeom prst="rect">
            <a:avLst/>
          </a:prstGeom>
          <a:noFill/>
        </p:spPr>
        <p:txBody>
          <a:bodyPr wrap="square" rtlCol="0">
            <a:spAutoFit/>
          </a:bodyPr>
          <a:lstStyle/>
          <a:p>
            <a:pPr algn="ctr"/>
            <a:r>
              <a:rPr lang="en-GB" sz="2400" dirty="0" smtClean="0"/>
              <a:t>These topics are covered through the Relationships curriculum.</a:t>
            </a:r>
          </a:p>
          <a:p>
            <a:endParaRPr lang="en-GB" dirty="0"/>
          </a:p>
        </p:txBody>
      </p:sp>
      <p:sp>
        <p:nvSpPr>
          <p:cNvPr id="3" name="Rectangle 2"/>
          <p:cNvSpPr/>
          <p:nvPr/>
        </p:nvSpPr>
        <p:spPr>
          <a:xfrm>
            <a:off x="1187624" y="2413001"/>
            <a:ext cx="1032206" cy="400110"/>
          </a:xfrm>
          <a:prstGeom prst="rect">
            <a:avLst/>
          </a:prstGeom>
        </p:spPr>
        <p:txBody>
          <a:bodyPr wrap="none">
            <a:spAutoFit/>
          </a:bodyPr>
          <a:lstStyle/>
          <a:p>
            <a:pPr lvl="0">
              <a:spcBef>
                <a:spcPts val="400"/>
              </a:spcBef>
            </a:pPr>
            <a:r>
              <a:rPr lang="en-GB" sz="2000" dirty="0">
                <a:solidFill>
                  <a:srgbClr val="00B050"/>
                </a:solidFill>
              </a:rPr>
              <a:t>Families</a:t>
            </a:r>
            <a:endParaRPr lang="en-US" sz="2000" dirty="0">
              <a:solidFill>
                <a:srgbClr val="00B050"/>
              </a:solidFill>
            </a:endParaRPr>
          </a:p>
        </p:txBody>
      </p:sp>
      <p:sp>
        <p:nvSpPr>
          <p:cNvPr id="6" name="Rectangle 5"/>
          <p:cNvSpPr/>
          <p:nvPr/>
        </p:nvSpPr>
        <p:spPr>
          <a:xfrm>
            <a:off x="4763590" y="2588211"/>
            <a:ext cx="1403269" cy="400110"/>
          </a:xfrm>
          <a:prstGeom prst="rect">
            <a:avLst/>
          </a:prstGeom>
        </p:spPr>
        <p:txBody>
          <a:bodyPr wrap="none">
            <a:spAutoFit/>
          </a:bodyPr>
          <a:lstStyle/>
          <a:p>
            <a:pPr lvl="0">
              <a:spcBef>
                <a:spcPts val="400"/>
              </a:spcBef>
            </a:pPr>
            <a:r>
              <a:rPr lang="en-GB" sz="2000" dirty="0">
                <a:solidFill>
                  <a:srgbClr val="00B050"/>
                </a:solidFill>
              </a:rPr>
              <a:t>Friendships</a:t>
            </a:r>
          </a:p>
        </p:txBody>
      </p:sp>
      <p:sp>
        <p:nvSpPr>
          <p:cNvPr id="7" name="Rectangle 6"/>
          <p:cNvSpPr/>
          <p:nvPr/>
        </p:nvSpPr>
        <p:spPr>
          <a:xfrm>
            <a:off x="947205" y="4162426"/>
            <a:ext cx="1649875" cy="400110"/>
          </a:xfrm>
          <a:prstGeom prst="rect">
            <a:avLst/>
          </a:prstGeom>
        </p:spPr>
        <p:txBody>
          <a:bodyPr wrap="none">
            <a:spAutoFit/>
          </a:bodyPr>
          <a:lstStyle/>
          <a:p>
            <a:pPr lvl="0">
              <a:spcBef>
                <a:spcPts val="400"/>
              </a:spcBef>
            </a:pPr>
            <a:r>
              <a:rPr lang="en-GB" sz="2000" dirty="0">
                <a:solidFill>
                  <a:srgbClr val="00B050"/>
                </a:solidFill>
              </a:rPr>
              <a:t>Love and Loss</a:t>
            </a:r>
          </a:p>
        </p:txBody>
      </p:sp>
      <p:sp>
        <p:nvSpPr>
          <p:cNvPr id="8" name="Rectangle 7"/>
          <p:cNvSpPr/>
          <p:nvPr/>
        </p:nvSpPr>
        <p:spPr>
          <a:xfrm>
            <a:off x="5091112" y="5692383"/>
            <a:ext cx="1250663" cy="400110"/>
          </a:xfrm>
          <a:prstGeom prst="rect">
            <a:avLst/>
          </a:prstGeom>
        </p:spPr>
        <p:txBody>
          <a:bodyPr wrap="none">
            <a:spAutoFit/>
          </a:bodyPr>
          <a:lstStyle/>
          <a:p>
            <a:pPr lvl="0">
              <a:spcBef>
                <a:spcPts val="400"/>
              </a:spcBef>
            </a:pPr>
            <a:r>
              <a:rPr lang="en-GB" sz="2000" dirty="0">
                <a:solidFill>
                  <a:srgbClr val="00B050"/>
                </a:solidFill>
              </a:rPr>
              <a:t>Memories</a:t>
            </a:r>
          </a:p>
        </p:txBody>
      </p:sp>
      <p:sp>
        <p:nvSpPr>
          <p:cNvPr id="9" name="Rectangle 8"/>
          <p:cNvSpPr/>
          <p:nvPr/>
        </p:nvSpPr>
        <p:spPr>
          <a:xfrm>
            <a:off x="6971085" y="1868458"/>
            <a:ext cx="1275606" cy="400110"/>
          </a:xfrm>
          <a:prstGeom prst="rect">
            <a:avLst/>
          </a:prstGeom>
        </p:spPr>
        <p:txBody>
          <a:bodyPr wrap="none">
            <a:spAutoFit/>
          </a:bodyPr>
          <a:lstStyle/>
          <a:p>
            <a:pPr lvl="0">
              <a:spcBef>
                <a:spcPts val="400"/>
              </a:spcBef>
            </a:pPr>
            <a:r>
              <a:rPr lang="en-GB" sz="2000" dirty="0">
                <a:solidFill>
                  <a:srgbClr val="00B050"/>
                </a:solidFill>
              </a:rPr>
              <a:t>Grief cycle</a:t>
            </a:r>
          </a:p>
        </p:txBody>
      </p:sp>
      <p:sp>
        <p:nvSpPr>
          <p:cNvPr id="10" name="Rectangle 9"/>
          <p:cNvSpPr/>
          <p:nvPr/>
        </p:nvSpPr>
        <p:spPr>
          <a:xfrm>
            <a:off x="3841750" y="1687583"/>
            <a:ext cx="2286000" cy="707886"/>
          </a:xfrm>
          <a:prstGeom prst="rect">
            <a:avLst/>
          </a:prstGeom>
        </p:spPr>
        <p:txBody>
          <a:bodyPr>
            <a:spAutoFit/>
          </a:bodyPr>
          <a:lstStyle/>
          <a:p>
            <a:pPr lvl="0" algn="ctr">
              <a:spcBef>
                <a:spcPts val="400"/>
              </a:spcBef>
            </a:pPr>
            <a:r>
              <a:rPr lang="en-GB" sz="2000" dirty="0">
                <a:solidFill>
                  <a:srgbClr val="00B050"/>
                </a:solidFill>
              </a:rPr>
              <a:t>Safeguarding and keeping safe</a:t>
            </a:r>
          </a:p>
        </p:txBody>
      </p:sp>
      <p:sp>
        <p:nvSpPr>
          <p:cNvPr id="11" name="Rectangle 10"/>
          <p:cNvSpPr/>
          <p:nvPr/>
        </p:nvSpPr>
        <p:spPr>
          <a:xfrm>
            <a:off x="7643776" y="4637058"/>
            <a:ext cx="1228798" cy="400110"/>
          </a:xfrm>
          <a:prstGeom prst="rect">
            <a:avLst/>
          </a:prstGeom>
        </p:spPr>
        <p:txBody>
          <a:bodyPr wrap="none">
            <a:spAutoFit/>
          </a:bodyPr>
          <a:lstStyle/>
          <a:p>
            <a:pPr lvl="0">
              <a:spcBef>
                <a:spcPts val="400"/>
              </a:spcBef>
            </a:pPr>
            <a:r>
              <a:rPr lang="en-GB" sz="2000" dirty="0">
                <a:solidFill>
                  <a:srgbClr val="00B050"/>
                </a:solidFill>
              </a:rPr>
              <a:t>Attraction</a:t>
            </a:r>
          </a:p>
        </p:txBody>
      </p:sp>
      <p:sp>
        <p:nvSpPr>
          <p:cNvPr id="12" name="Rectangle 11"/>
          <p:cNvSpPr/>
          <p:nvPr/>
        </p:nvSpPr>
        <p:spPr>
          <a:xfrm>
            <a:off x="556514" y="5161189"/>
            <a:ext cx="1569660" cy="400110"/>
          </a:xfrm>
          <a:prstGeom prst="rect">
            <a:avLst/>
          </a:prstGeom>
        </p:spPr>
        <p:txBody>
          <a:bodyPr wrap="none">
            <a:spAutoFit/>
          </a:bodyPr>
          <a:lstStyle/>
          <a:p>
            <a:pPr lvl="0">
              <a:spcBef>
                <a:spcPts val="400"/>
              </a:spcBef>
            </a:pPr>
            <a:r>
              <a:rPr lang="en-GB" sz="2000" dirty="0">
                <a:solidFill>
                  <a:srgbClr val="00B050"/>
                </a:solidFill>
              </a:rPr>
              <a:t>Communities</a:t>
            </a:r>
          </a:p>
        </p:txBody>
      </p:sp>
      <p:sp>
        <p:nvSpPr>
          <p:cNvPr id="13" name="Rectangle 12"/>
          <p:cNvSpPr/>
          <p:nvPr/>
        </p:nvSpPr>
        <p:spPr>
          <a:xfrm>
            <a:off x="1341344" y="3287093"/>
            <a:ext cx="1430456" cy="400110"/>
          </a:xfrm>
          <a:prstGeom prst="rect">
            <a:avLst/>
          </a:prstGeom>
        </p:spPr>
        <p:txBody>
          <a:bodyPr wrap="none">
            <a:spAutoFit/>
          </a:bodyPr>
          <a:lstStyle/>
          <a:p>
            <a:pPr lvl="0">
              <a:spcBef>
                <a:spcPts val="400"/>
              </a:spcBef>
            </a:pPr>
            <a:r>
              <a:rPr lang="en-GB" sz="2000" dirty="0">
                <a:solidFill>
                  <a:srgbClr val="00B050"/>
                </a:solidFill>
              </a:rPr>
              <a:t>Stereotypes</a:t>
            </a:r>
          </a:p>
        </p:txBody>
      </p:sp>
      <p:sp>
        <p:nvSpPr>
          <p:cNvPr id="14" name="Rectangle 13"/>
          <p:cNvSpPr/>
          <p:nvPr/>
        </p:nvSpPr>
        <p:spPr>
          <a:xfrm>
            <a:off x="6643422" y="3146763"/>
            <a:ext cx="2286000" cy="1015663"/>
          </a:xfrm>
          <a:prstGeom prst="rect">
            <a:avLst/>
          </a:prstGeom>
        </p:spPr>
        <p:txBody>
          <a:bodyPr>
            <a:spAutoFit/>
          </a:bodyPr>
          <a:lstStyle/>
          <a:p>
            <a:pPr lvl="0" algn="ctr">
              <a:spcBef>
                <a:spcPts val="400"/>
              </a:spcBef>
            </a:pPr>
            <a:r>
              <a:rPr lang="en-GB" sz="2000" dirty="0">
                <a:solidFill>
                  <a:srgbClr val="00B050"/>
                </a:solidFill>
              </a:rPr>
              <a:t>Roles and responsibilities in families</a:t>
            </a:r>
          </a:p>
        </p:txBody>
      </p:sp>
      <p:sp>
        <p:nvSpPr>
          <p:cNvPr id="15" name="Rectangle 14"/>
          <p:cNvSpPr/>
          <p:nvPr/>
        </p:nvSpPr>
        <p:spPr>
          <a:xfrm>
            <a:off x="838036" y="1472098"/>
            <a:ext cx="2286000" cy="707886"/>
          </a:xfrm>
          <a:prstGeom prst="rect">
            <a:avLst/>
          </a:prstGeom>
        </p:spPr>
        <p:txBody>
          <a:bodyPr>
            <a:spAutoFit/>
          </a:bodyPr>
          <a:lstStyle/>
          <a:p>
            <a:pPr lvl="0" algn="ctr">
              <a:spcBef>
                <a:spcPts val="400"/>
              </a:spcBef>
            </a:pPr>
            <a:r>
              <a:rPr lang="en-GB" sz="2000" dirty="0">
                <a:solidFill>
                  <a:srgbClr val="00B050"/>
                </a:solidFill>
              </a:rPr>
              <a:t>Cyber safety and social networking</a:t>
            </a:r>
          </a:p>
        </p:txBody>
      </p:sp>
      <p:sp>
        <p:nvSpPr>
          <p:cNvPr id="16" name="Rectangle 15"/>
          <p:cNvSpPr/>
          <p:nvPr/>
        </p:nvSpPr>
        <p:spPr>
          <a:xfrm>
            <a:off x="5091112" y="4513372"/>
            <a:ext cx="2286000" cy="707886"/>
          </a:xfrm>
          <a:prstGeom prst="rect">
            <a:avLst/>
          </a:prstGeom>
        </p:spPr>
        <p:txBody>
          <a:bodyPr>
            <a:spAutoFit/>
          </a:bodyPr>
          <a:lstStyle/>
          <a:p>
            <a:pPr lvl="0" algn="ctr">
              <a:spcBef>
                <a:spcPts val="400"/>
              </a:spcBef>
            </a:pPr>
            <a:r>
              <a:rPr lang="en-GB" sz="2000" dirty="0">
                <a:solidFill>
                  <a:srgbClr val="00B050"/>
                </a:solidFill>
              </a:rPr>
              <a:t>Own strengths and self-esteem</a:t>
            </a:r>
          </a:p>
        </p:txBody>
      </p:sp>
      <p:sp>
        <p:nvSpPr>
          <p:cNvPr id="17" name="Rectangle 16"/>
          <p:cNvSpPr/>
          <p:nvPr/>
        </p:nvSpPr>
        <p:spPr>
          <a:xfrm>
            <a:off x="3289094" y="4770408"/>
            <a:ext cx="981487" cy="400110"/>
          </a:xfrm>
          <a:prstGeom prst="rect">
            <a:avLst/>
          </a:prstGeom>
        </p:spPr>
        <p:txBody>
          <a:bodyPr wrap="none">
            <a:spAutoFit/>
          </a:bodyPr>
          <a:lstStyle/>
          <a:p>
            <a:pPr lvl="0">
              <a:spcBef>
                <a:spcPts val="400"/>
              </a:spcBef>
            </a:pPr>
            <a:r>
              <a:rPr lang="en-GB" sz="2000" dirty="0">
                <a:solidFill>
                  <a:srgbClr val="00B050"/>
                </a:solidFill>
              </a:rPr>
              <a:t>Conflict</a:t>
            </a:r>
            <a:endParaRPr lang="en-US" sz="2000" dirty="0">
              <a:solidFill>
                <a:srgbClr val="00B050"/>
              </a:solidFill>
            </a:endParaRPr>
          </a:p>
        </p:txBody>
      </p:sp>
      <p:sp>
        <p:nvSpPr>
          <p:cNvPr id="18" name="Rectangle 17"/>
          <p:cNvSpPr/>
          <p:nvPr/>
        </p:nvSpPr>
        <p:spPr>
          <a:xfrm>
            <a:off x="2664949" y="5640844"/>
            <a:ext cx="1605632" cy="400110"/>
          </a:xfrm>
          <a:prstGeom prst="rect">
            <a:avLst/>
          </a:prstGeom>
        </p:spPr>
        <p:txBody>
          <a:bodyPr wrap="none">
            <a:spAutoFit/>
          </a:bodyPr>
          <a:lstStyle/>
          <a:p>
            <a:pPr lvl="0">
              <a:spcBef>
                <a:spcPts val="400"/>
              </a:spcBef>
            </a:pPr>
            <a:r>
              <a:rPr lang="en-GB" sz="2000" dirty="0">
                <a:solidFill>
                  <a:srgbClr val="00B050"/>
                </a:solidFill>
              </a:rPr>
              <a:t>Assertiveness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997" y="5692383"/>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43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45" r="19142" b="8358"/>
          <a:stretch/>
        </p:blipFill>
        <p:spPr bwMode="auto">
          <a:xfrm>
            <a:off x="1619672" y="2082211"/>
            <a:ext cx="5976730" cy="414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332656"/>
            <a:ext cx="8208912" cy="1569660"/>
          </a:xfrm>
          <a:prstGeom prst="rect">
            <a:avLst/>
          </a:prstGeom>
          <a:noFill/>
        </p:spPr>
        <p:txBody>
          <a:bodyPr wrap="square" rtlCol="0">
            <a:spAutoFit/>
          </a:bodyPr>
          <a:lstStyle/>
          <a:p>
            <a:pPr algn="just"/>
            <a:r>
              <a:rPr lang="en-GB" sz="2400" dirty="0" smtClean="0"/>
              <a:t>Jigsaw uses lots of photos to engage the children and encourage discussion.  Here are some examples of the types of images used within Years 1 &amp; 2 when thinking about different types of relationships.</a:t>
            </a:r>
            <a:endParaRPr lang="en-GB" sz="24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121"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793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61" r="15299" b="6525"/>
          <a:stretch/>
        </p:blipFill>
        <p:spPr bwMode="auto">
          <a:xfrm>
            <a:off x="3995936" y="1336775"/>
            <a:ext cx="3672408" cy="247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1560" y="188640"/>
            <a:ext cx="7848872" cy="5016758"/>
          </a:xfrm>
          <a:prstGeom prst="rect">
            <a:avLst/>
          </a:prstGeom>
        </p:spPr>
        <p:txBody>
          <a:bodyPr wrap="square">
            <a:spAutoFit/>
          </a:bodyPr>
          <a:lstStyle/>
          <a:p>
            <a:pPr algn="just"/>
            <a:r>
              <a:rPr lang="en-GB" sz="2000" dirty="0" smtClean="0"/>
              <a:t>One aspect of the Relationships curriculum is to look at the varied and different types of family units within our community. The purpose is for children to develop a good  understanding of </a:t>
            </a:r>
            <a:r>
              <a:rPr lang="en-GB" sz="2000" dirty="0"/>
              <a:t> </a:t>
            </a:r>
            <a:r>
              <a:rPr lang="en-GB" sz="2000" dirty="0" smtClean="0"/>
              <a:t>the characteristics of healthy positive  family relationships.</a:t>
            </a:r>
          </a:p>
          <a:p>
            <a:pPr algn="just"/>
            <a:endParaRPr lang="en-GB" sz="2000" dirty="0" smtClean="0"/>
          </a:p>
          <a:p>
            <a:pPr algn="just"/>
            <a:endParaRPr lang="en-GB" sz="2000" dirty="0"/>
          </a:p>
          <a:p>
            <a:pPr algn="just"/>
            <a:endParaRPr lang="en-GB" sz="2000" dirty="0" smtClean="0"/>
          </a:p>
          <a:p>
            <a:pPr algn="just"/>
            <a:endParaRPr lang="en-GB" sz="2000" dirty="0"/>
          </a:p>
          <a:p>
            <a:pPr algn="just"/>
            <a:endParaRPr lang="en-GB" sz="2000" dirty="0" smtClean="0"/>
          </a:p>
          <a:p>
            <a:pPr algn="just"/>
            <a:endParaRPr lang="en-GB" sz="2000" dirty="0"/>
          </a:p>
          <a:p>
            <a:pPr algn="just"/>
            <a:endParaRPr lang="en-GB" sz="2000" dirty="0" smtClean="0"/>
          </a:p>
          <a:p>
            <a:pPr algn="just"/>
            <a:endParaRPr lang="en-GB" sz="2000" dirty="0"/>
          </a:p>
          <a:p>
            <a:pPr algn="just"/>
            <a:endParaRPr lang="en-GB" sz="2000" dirty="0"/>
          </a:p>
          <a:p>
            <a:pPr algn="just"/>
            <a:r>
              <a:rPr lang="en-GB" sz="2000" dirty="0" smtClean="0"/>
              <a:t>In this exercise the children begin to look at different types of  families on the planet </a:t>
            </a:r>
            <a:r>
              <a:rPr lang="en-GB" sz="2000" dirty="0" err="1" smtClean="0"/>
              <a:t>Zarg</a:t>
            </a:r>
            <a:r>
              <a:rPr lang="en-GB" sz="2000" dirty="0" smtClean="0"/>
              <a:t> including those with adopted or fostered children, single parents, same gender parents etc. </a:t>
            </a:r>
            <a:endParaRPr lang="en-GB" sz="2000" dirty="0">
              <a:solidFill>
                <a:srgbClr val="FF0000"/>
              </a:solidFill>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719" y="5733256"/>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980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98" r="13231"/>
          <a:stretch/>
        </p:blipFill>
        <p:spPr bwMode="auto">
          <a:xfrm>
            <a:off x="4601636" y="1268760"/>
            <a:ext cx="3858796" cy="271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476672"/>
            <a:ext cx="8208912" cy="4893647"/>
          </a:xfrm>
          <a:prstGeom prst="rect">
            <a:avLst/>
          </a:prstGeom>
        </p:spPr>
        <p:txBody>
          <a:bodyPr wrap="square">
            <a:spAutoFit/>
          </a:bodyPr>
          <a:lstStyle/>
          <a:p>
            <a:r>
              <a:rPr lang="en-GB" sz="2400" dirty="0" smtClean="0"/>
              <a:t>They then move on to looking at real images of a range families. Children then discuss within their groups and come up with a definition  ‘A Family is…’</a:t>
            </a:r>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a:solidFill>
                <a:srgbClr val="FF0000"/>
              </a:solidFill>
            </a:endParaRPr>
          </a:p>
          <a:p>
            <a:r>
              <a:rPr lang="en-GB" sz="2400" dirty="0" smtClean="0"/>
              <a:t>Same gender families are not taught in isolation – just as another family type.</a:t>
            </a:r>
            <a:endParaRPr lang="en-GB" sz="2400"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719" y="583198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8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03" t="24444" r="61156" b="5892"/>
          <a:stretch/>
        </p:blipFill>
        <p:spPr bwMode="auto">
          <a:xfrm>
            <a:off x="5085358" y="2989342"/>
            <a:ext cx="2743200" cy="327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404664"/>
            <a:ext cx="4176464" cy="3323987"/>
          </a:xfrm>
          <a:prstGeom prst="rect">
            <a:avLst/>
          </a:prstGeom>
          <a:noFill/>
        </p:spPr>
        <p:txBody>
          <a:bodyPr wrap="square" rtlCol="0">
            <a:spAutoFit/>
          </a:bodyPr>
          <a:lstStyle/>
          <a:p>
            <a:pPr algn="just"/>
            <a:r>
              <a:rPr lang="en-GB" sz="2400" dirty="0" smtClean="0"/>
              <a:t>Keeping safe and understanding inappropriate and appropriate touch is taught alongside the NSPCC Pants material in EYFS and Years 1&amp;2. </a:t>
            </a:r>
          </a:p>
          <a:p>
            <a:pPr algn="just"/>
            <a:endParaRPr lang="en-GB" sz="2400" dirty="0"/>
          </a:p>
          <a:p>
            <a:pPr algn="just"/>
            <a:endParaRPr lang="en-GB" sz="2400" dirty="0"/>
          </a:p>
          <a:p>
            <a:pPr algn="just"/>
            <a:endParaRPr lang="en-GB" sz="2400" dirty="0" smtClean="0"/>
          </a:p>
          <a:p>
            <a:endParaRPr lang="en-GB" dirty="0"/>
          </a:p>
        </p:txBody>
      </p:sp>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404664"/>
            <a:ext cx="3646647" cy="170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3470" y="2551056"/>
            <a:ext cx="24669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2946" y="5810829"/>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785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210"/>
          <a:stretch/>
        </p:blipFill>
        <p:spPr bwMode="auto">
          <a:xfrm>
            <a:off x="4716016" y="476672"/>
            <a:ext cx="4032448" cy="178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5536" y="525832"/>
            <a:ext cx="4320480" cy="1200329"/>
          </a:xfrm>
          <a:prstGeom prst="rect">
            <a:avLst/>
          </a:prstGeom>
        </p:spPr>
        <p:txBody>
          <a:bodyPr wrap="square">
            <a:spAutoFit/>
          </a:bodyPr>
          <a:lstStyle/>
          <a:p>
            <a:r>
              <a:rPr lang="en-GB" sz="2400" dirty="0" smtClean="0"/>
              <a:t>Relationship skills are built and enhanced through Jigsaw.</a:t>
            </a:r>
          </a:p>
          <a:p>
            <a:endParaRPr lang="en-GB" sz="2400"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62" r="3377" b="6840"/>
          <a:stretch/>
        </p:blipFill>
        <p:spPr bwMode="auto">
          <a:xfrm>
            <a:off x="4745776" y="2834155"/>
            <a:ext cx="4002688" cy="228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2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81255"/>
            <a:ext cx="4824536" cy="535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548680"/>
            <a:ext cx="2592288" cy="4062651"/>
          </a:xfrm>
          <a:prstGeom prst="rect">
            <a:avLst/>
          </a:prstGeom>
          <a:noFill/>
        </p:spPr>
        <p:txBody>
          <a:bodyPr wrap="square" rtlCol="0">
            <a:spAutoFit/>
          </a:bodyPr>
          <a:lstStyle/>
          <a:p>
            <a:pPr algn="just"/>
            <a:r>
              <a:rPr lang="en-GB" sz="2400" dirty="0" smtClean="0"/>
              <a:t>In upper Key stage 2, children begin to look at topics such as ‘boyfriends and girlfriends’.</a:t>
            </a:r>
          </a:p>
          <a:p>
            <a:pPr algn="just"/>
            <a:endParaRPr lang="en-GB" sz="2400" dirty="0"/>
          </a:p>
          <a:p>
            <a:pPr algn="just"/>
            <a:r>
              <a:rPr lang="en-GB" sz="2400" dirty="0" smtClean="0"/>
              <a:t>They use scenario cards to discuss what they should or shouldn’t do.</a:t>
            </a:r>
          </a:p>
          <a:p>
            <a:pPr algn="just"/>
            <a:endParaRPr lang="en-GB" dirty="0"/>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602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600" dirty="0" smtClean="0"/>
              <a:t>Meeting Content:</a:t>
            </a:r>
            <a:endParaRPr lang="en-GB" dirty="0"/>
          </a:p>
        </p:txBody>
      </p:sp>
      <p:sp>
        <p:nvSpPr>
          <p:cNvPr id="3" name="Content Placeholder 2"/>
          <p:cNvSpPr>
            <a:spLocks noGrp="1"/>
          </p:cNvSpPr>
          <p:nvPr>
            <p:ph idx="1"/>
          </p:nvPr>
        </p:nvSpPr>
        <p:spPr>
          <a:xfrm>
            <a:off x="323528" y="1484784"/>
            <a:ext cx="8229600" cy="4525963"/>
          </a:xfrm>
        </p:spPr>
        <p:txBody>
          <a:bodyPr>
            <a:normAutofit fontScale="85000" lnSpcReduction="20000"/>
          </a:bodyPr>
          <a:lstStyle/>
          <a:p>
            <a:r>
              <a:rPr lang="en-GB" dirty="0" smtClean="0"/>
              <a:t>Why the Curriculum is Changing </a:t>
            </a:r>
          </a:p>
          <a:p>
            <a:r>
              <a:rPr lang="en-GB" dirty="0" smtClean="0"/>
              <a:t>Why RSHE at SMRP is Important </a:t>
            </a:r>
          </a:p>
          <a:p>
            <a:r>
              <a:rPr lang="en-GB" dirty="0" smtClean="0"/>
              <a:t>Statutory Guidelines </a:t>
            </a:r>
          </a:p>
          <a:p>
            <a:r>
              <a:rPr lang="en-GB" dirty="0" smtClean="0"/>
              <a:t>Jigsaw Curriculum an overview</a:t>
            </a:r>
          </a:p>
          <a:p>
            <a:r>
              <a:rPr lang="en-GB" dirty="0" smtClean="0"/>
              <a:t>How we teach the:</a:t>
            </a:r>
          </a:p>
          <a:p>
            <a:pPr lvl="1"/>
            <a:r>
              <a:rPr lang="en-GB" dirty="0" smtClean="0"/>
              <a:t>Relationships Curriculum </a:t>
            </a:r>
          </a:p>
          <a:p>
            <a:pPr lvl="1"/>
            <a:r>
              <a:rPr lang="en-GB" dirty="0" smtClean="0"/>
              <a:t>Health Curriculum</a:t>
            </a:r>
          </a:p>
          <a:p>
            <a:pPr lvl="1"/>
            <a:r>
              <a:rPr lang="en-GB" dirty="0" smtClean="0"/>
              <a:t>Sex Curriculum</a:t>
            </a:r>
          </a:p>
          <a:p>
            <a:r>
              <a:rPr lang="en-GB" dirty="0"/>
              <a:t>Rights of a parent/carer</a:t>
            </a:r>
          </a:p>
          <a:p>
            <a:r>
              <a:rPr lang="en-GB" dirty="0" smtClean="0"/>
              <a:t>Commonly asked questions</a:t>
            </a:r>
          </a:p>
          <a:p>
            <a:r>
              <a:rPr lang="en-GB" dirty="0" smtClean="0"/>
              <a:t>What happens next?</a:t>
            </a:r>
          </a:p>
          <a:p>
            <a:pPr marL="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44522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30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580" y="1556792"/>
            <a:ext cx="7128792" cy="2862322"/>
          </a:xfrm>
          <a:prstGeom prst="rect">
            <a:avLst/>
          </a:prstGeom>
          <a:noFill/>
        </p:spPr>
        <p:txBody>
          <a:bodyPr wrap="square" rtlCol="0">
            <a:spAutoFit/>
          </a:bodyPr>
          <a:lstStyle/>
          <a:p>
            <a:pPr algn="just"/>
            <a:r>
              <a:rPr lang="en-GB" dirty="0" smtClean="0"/>
              <a:t>SMRP’s ‘Health </a:t>
            </a:r>
            <a:r>
              <a:rPr lang="en-GB" dirty="0"/>
              <a:t>curriculum’ gives our children the information </a:t>
            </a:r>
            <a:r>
              <a:rPr lang="en-GB" dirty="0" smtClean="0"/>
              <a:t>they need to make good decisions about their own health and wellbeing.  It allows them to see and understand the connection between physical health and mental wellbeing being interlinked. In addition, children develop the skills to become confident in their ability to achieve and persevere.</a:t>
            </a:r>
          </a:p>
          <a:p>
            <a:pPr algn="just"/>
            <a:endParaRPr lang="en-GB" dirty="0"/>
          </a:p>
          <a:p>
            <a:pPr algn="just"/>
            <a:r>
              <a:rPr lang="en-GB" dirty="0" smtClean="0"/>
              <a:t>Puberty is also taught through our health curriculum so that both boys and girls are aware and understand the changes that their bodies will experience.  </a:t>
            </a:r>
            <a:endParaRPr lang="en-GB" dirty="0"/>
          </a:p>
          <a:p>
            <a:pPr algn="just"/>
            <a:endParaRPr lang="en-GB"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332656"/>
            <a:ext cx="7920880" cy="1077218"/>
          </a:xfrm>
          <a:prstGeom prst="rect">
            <a:avLst/>
          </a:prstGeom>
          <a:noFill/>
        </p:spPr>
        <p:txBody>
          <a:bodyPr wrap="square" rtlCol="0">
            <a:spAutoFit/>
          </a:bodyPr>
          <a:lstStyle/>
          <a:p>
            <a:pPr algn="ctr"/>
            <a:r>
              <a:rPr lang="en-GB" sz="3200" u="sng" dirty="0" smtClean="0"/>
              <a:t>What Does the Health Curriculum Look Like at SMRP?</a:t>
            </a:r>
            <a:endParaRPr lang="en-GB" sz="3200" u="sng" dirty="0"/>
          </a:p>
        </p:txBody>
      </p:sp>
    </p:spTree>
    <p:extLst>
      <p:ext uri="{BB962C8B-B14F-4D97-AF65-F5344CB8AC3E}">
        <p14:creationId xmlns:p14="http://schemas.microsoft.com/office/powerpoint/2010/main" val="3597362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332656"/>
            <a:ext cx="7920880" cy="1077218"/>
          </a:xfrm>
          <a:prstGeom prst="rect">
            <a:avLst/>
          </a:prstGeom>
          <a:noFill/>
        </p:spPr>
        <p:txBody>
          <a:bodyPr wrap="square" rtlCol="0">
            <a:spAutoFit/>
          </a:bodyPr>
          <a:lstStyle/>
          <a:p>
            <a:pPr algn="ctr"/>
            <a:r>
              <a:rPr lang="en-GB" sz="3200" u="sng" dirty="0" smtClean="0"/>
              <a:t>What Does the Health Curriculum Look Like at SMRP?</a:t>
            </a:r>
            <a:endParaRPr lang="en-GB" sz="3200" u="sng" dirty="0"/>
          </a:p>
        </p:txBody>
      </p:sp>
      <p:sp>
        <p:nvSpPr>
          <p:cNvPr id="6" name="TextBox 5"/>
          <p:cNvSpPr txBox="1"/>
          <p:nvPr/>
        </p:nvSpPr>
        <p:spPr>
          <a:xfrm>
            <a:off x="2664949" y="2886516"/>
            <a:ext cx="3731178" cy="1477328"/>
          </a:xfrm>
          <a:prstGeom prst="rect">
            <a:avLst/>
          </a:prstGeom>
          <a:noFill/>
        </p:spPr>
        <p:txBody>
          <a:bodyPr wrap="square" rtlCol="0">
            <a:spAutoFit/>
          </a:bodyPr>
          <a:lstStyle/>
          <a:p>
            <a:pPr algn="ctr"/>
            <a:r>
              <a:rPr lang="en-GB" sz="2400" dirty="0" smtClean="0"/>
              <a:t>These topics are covered through the Health curriculum.</a:t>
            </a:r>
          </a:p>
          <a:p>
            <a:endParaRPr lang="en-GB" dirty="0"/>
          </a:p>
        </p:txBody>
      </p:sp>
      <p:sp>
        <p:nvSpPr>
          <p:cNvPr id="7" name="Rectangle 6"/>
          <p:cNvSpPr/>
          <p:nvPr/>
        </p:nvSpPr>
        <p:spPr>
          <a:xfrm>
            <a:off x="979010" y="2139787"/>
            <a:ext cx="2207977" cy="400110"/>
          </a:xfrm>
          <a:prstGeom prst="rect">
            <a:avLst/>
          </a:prstGeom>
        </p:spPr>
        <p:txBody>
          <a:bodyPr wrap="none">
            <a:spAutoFit/>
          </a:bodyPr>
          <a:lstStyle/>
          <a:p>
            <a:pPr lvl="0">
              <a:spcBef>
                <a:spcPts val="400"/>
              </a:spcBef>
            </a:pPr>
            <a:r>
              <a:rPr lang="en-US" sz="2000" dirty="0" smtClean="0">
                <a:solidFill>
                  <a:srgbClr val="00B050"/>
                </a:solidFill>
              </a:rPr>
              <a:t>Keeping safe online</a:t>
            </a:r>
            <a:endParaRPr lang="en-US" sz="2000" dirty="0">
              <a:solidFill>
                <a:srgbClr val="00B050"/>
              </a:solidFill>
            </a:endParaRPr>
          </a:p>
        </p:txBody>
      </p:sp>
      <p:sp>
        <p:nvSpPr>
          <p:cNvPr id="8" name="Rectangle 7"/>
          <p:cNvSpPr/>
          <p:nvPr/>
        </p:nvSpPr>
        <p:spPr>
          <a:xfrm>
            <a:off x="4554976" y="2314997"/>
            <a:ext cx="1839350" cy="400110"/>
          </a:xfrm>
          <a:prstGeom prst="rect">
            <a:avLst/>
          </a:prstGeom>
        </p:spPr>
        <p:txBody>
          <a:bodyPr wrap="none">
            <a:spAutoFit/>
          </a:bodyPr>
          <a:lstStyle/>
          <a:p>
            <a:pPr lvl="0">
              <a:spcBef>
                <a:spcPts val="400"/>
              </a:spcBef>
            </a:pPr>
            <a:r>
              <a:rPr lang="en-GB" sz="2000" dirty="0" smtClean="0">
                <a:solidFill>
                  <a:srgbClr val="00B050"/>
                </a:solidFill>
              </a:rPr>
              <a:t>Medicine safety</a:t>
            </a:r>
            <a:endParaRPr lang="en-GB" sz="2000" dirty="0">
              <a:solidFill>
                <a:srgbClr val="00B050"/>
              </a:solidFill>
            </a:endParaRPr>
          </a:p>
        </p:txBody>
      </p:sp>
      <p:sp>
        <p:nvSpPr>
          <p:cNvPr id="9" name="Rectangle 8"/>
          <p:cNvSpPr/>
          <p:nvPr/>
        </p:nvSpPr>
        <p:spPr>
          <a:xfrm>
            <a:off x="738592" y="3889212"/>
            <a:ext cx="1794972" cy="707886"/>
          </a:xfrm>
          <a:prstGeom prst="rect">
            <a:avLst/>
          </a:prstGeom>
        </p:spPr>
        <p:txBody>
          <a:bodyPr wrap="square">
            <a:spAutoFit/>
          </a:bodyPr>
          <a:lstStyle/>
          <a:p>
            <a:pPr lvl="0" algn="ctr">
              <a:spcBef>
                <a:spcPts val="400"/>
              </a:spcBef>
            </a:pPr>
            <a:r>
              <a:rPr lang="en-GB" sz="2000" dirty="0" smtClean="0">
                <a:solidFill>
                  <a:srgbClr val="00B050"/>
                </a:solidFill>
              </a:rPr>
              <a:t>Motivation and behaviour</a:t>
            </a:r>
            <a:endParaRPr lang="en-GB" sz="2000" dirty="0">
              <a:solidFill>
                <a:srgbClr val="00B050"/>
              </a:solidFill>
            </a:endParaRPr>
          </a:p>
        </p:txBody>
      </p:sp>
      <p:sp>
        <p:nvSpPr>
          <p:cNvPr id="10" name="Rectangle 9"/>
          <p:cNvSpPr/>
          <p:nvPr/>
        </p:nvSpPr>
        <p:spPr>
          <a:xfrm>
            <a:off x="4882498" y="5419169"/>
            <a:ext cx="1393267" cy="400110"/>
          </a:xfrm>
          <a:prstGeom prst="rect">
            <a:avLst/>
          </a:prstGeom>
        </p:spPr>
        <p:txBody>
          <a:bodyPr wrap="none">
            <a:spAutoFit/>
          </a:bodyPr>
          <a:lstStyle/>
          <a:p>
            <a:pPr lvl="0">
              <a:spcBef>
                <a:spcPts val="400"/>
              </a:spcBef>
            </a:pPr>
            <a:r>
              <a:rPr lang="en-GB" sz="2000" dirty="0" smtClean="0">
                <a:solidFill>
                  <a:srgbClr val="00B050"/>
                </a:solidFill>
              </a:rPr>
              <a:t>Road safety</a:t>
            </a:r>
            <a:endParaRPr lang="en-GB" sz="2000" dirty="0">
              <a:solidFill>
                <a:srgbClr val="00B050"/>
              </a:solidFill>
            </a:endParaRPr>
          </a:p>
        </p:txBody>
      </p:sp>
      <p:sp>
        <p:nvSpPr>
          <p:cNvPr id="12" name="Rectangle 11"/>
          <p:cNvSpPr/>
          <p:nvPr/>
        </p:nvSpPr>
        <p:spPr>
          <a:xfrm>
            <a:off x="3633136" y="1414369"/>
            <a:ext cx="2286000" cy="707886"/>
          </a:xfrm>
          <a:prstGeom prst="rect">
            <a:avLst/>
          </a:prstGeom>
        </p:spPr>
        <p:txBody>
          <a:bodyPr>
            <a:spAutoFit/>
          </a:bodyPr>
          <a:lstStyle/>
          <a:p>
            <a:pPr lvl="0" algn="ctr">
              <a:spcBef>
                <a:spcPts val="400"/>
              </a:spcBef>
            </a:pPr>
            <a:r>
              <a:rPr lang="en-GB" sz="2000" dirty="0" smtClean="0">
                <a:solidFill>
                  <a:srgbClr val="00B050"/>
                </a:solidFill>
              </a:rPr>
              <a:t>Cleanliness and hygiene</a:t>
            </a:r>
            <a:endParaRPr lang="en-GB" sz="2000" dirty="0">
              <a:solidFill>
                <a:srgbClr val="00B050"/>
              </a:solidFill>
            </a:endParaRPr>
          </a:p>
        </p:txBody>
      </p:sp>
      <p:sp>
        <p:nvSpPr>
          <p:cNvPr id="13" name="Rectangle 12"/>
          <p:cNvSpPr/>
          <p:nvPr/>
        </p:nvSpPr>
        <p:spPr>
          <a:xfrm>
            <a:off x="7435163" y="4363844"/>
            <a:ext cx="1457318" cy="707886"/>
          </a:xfrm>
          <a:prstGeom prst="rect">
            <a:avLst/>
          </a:prstGeom>
        </p:spPr>
        <p:txBody>
          <a:bodyPr wrap="square">
            <a:spAutoFit/>
          </a:bodyPr>
          <a:lstStyle/>
          <a:p>
            <a:pPr lvl="0">
              <a:spcBef>
                <a:spcPts val="400"/>
              </a:spcBef>
            </a:pPr>
            <a:r>
              <a:rPr lang="en-GB" sz="2000" dirty="0" smtClean="0">
                <a:solidFill>
                  <a:srgbClr val="00B050"/>
                </a:solidFill>
              </a:rPr>
              <a:t>Healthier friendships</a:t>
            </a:r>
            <a:endParaRPr lang="en-GB" sz="2000" dirty="0">
              <a:solidFill>
                <a:srgbClr val="00B050"/>
              </a:solidFill>
            </a:endParaRPr>
          </a:p>
        </p:txBody>
      </p:sp>
      <p:sp>
        <p:nvSpPr>
          <p:cNvPr id="14" name="Rectangle 13"/>
          <p:cNvSpPr/>
          <p:nvPr/>
        </p:nvSpPr>
        <p:spPr>
          <a:xfrm>
            <a:off x="347900" y="4887975"/>
            <a:ext cx="1879169" cy="400110"/>
          </a:xfrm>
          <a:prstGeom prst="rect">
            <a:avLst/>
          </a:prstGeom>
        </p:spPr>
        <p:txBody>
          <a:bodyPr wrap="none">
            <a:spAutoFit/>
          </a:bodyPr>
          <a:lstStyle/>
          <a:p>
            <a:pPr lvl="0">
              <a:spcBef>
                <a:spcPts val="400"/>
              </a:spcBef>
            </a:pPr>
            <a:r>
              <a:rPr lang="en-GB" sz="2000" dirty="0" smtClean="0">
                <a:solidFill>
                  <a:srgbClr val="00B050"/>
                </a:solidFill>
              </a:rPr>
              <a:t>Managing stress</a:t>
            </a:r>
            <a:endParaRPr lang="en-GB" sz="2000" dirty="0">
              <a:solidFill>
                <a:srgbClr val="00B050"/>
              </a:solidFill>
            </a:endParaRPr>
          </a:p>
        </p:txBody>
      </p:sp>
      <p:sp>
        <p:nvSpPr>
          <p:cNvPr id="15" name="Rectangle 14"/>
          <p:cNvSpPr/>
          <p:nvPr/>
        </p:nvSpPr>
        <p:spPr>
          <a:xfrm>
            <a:off x="1132730" y="3013879"/>
            <a:ext cx="1400833" cy="400110"/>
          </a:xfrm>
          <a:prstGeom prst="rect">
            <a:avLst/>
          </a:prstGeom>
        </p:spPr>
        <p:txBody>
          <a:bodyPr wrap="none">
            <a:spAutoFit/>
          </a:bodyPr>
          <a:lstStyle/>
          <a:p>
            <a:pPr lvl="0">
              <a:spcBef>
                <a:spcPts val="400"/>
              </a:spcBef>
            </a:pPr>
            <a:r>
              <a:rPr lang="en-GB" sz="2000" dirty="0" smtClean="0">
                <a:solidFill>
                  <a:srgbClr val="00B050"/>
                </a:solidFill>
              </a:rPr>
              <a:t>Body image</a:t>
            </a:r>
            <a:endParaRPr lang="en-GB" sz="2000" dirty="0">
              <a:solidFill>
                <a:srgbClr val="00B050"/>
              </a:solidFill>
            </a:endParaRPr>
          </a:p>
        </p:txBody>
      </p:sp>
      <p:sp>
        <p:nvSpPr>
          <p:cNvPr id="16" name="Rectangle 15"/>
          <p:cNvSpPr/>
          <p:nvPr/>
        </p:nvSpPr>
        <p:spPr>
          <a:xfrm>
            <a:off x="6434808" y="2873549"/>
            <a:ext cx="2286000" cy="707886"/>
          </a:xfrm>
          <a:prstGeom prst="rect">
            <a:avLst/>
          </a:prstGeom>
        </p:spPr>
        <p:txBody>
          <a:bodyPr>
            <a:spAutoFit/>
          </a:bodyPr>
          <a:lstStyle/>
          <a:p>
            <a:pPr lvl="0" algn="ctr">
              <a:spcBef>
                <a:spcPts val="400"/>
              </a:spcBef>
            </a:pPr>
            <a:r>
              <a:rPr lang="en-GB" sz="2000" dirty="0" smtClean="0">
                <a:solidFill>
                  <a:srgbClr val="00B050"/>
                </a:solidFill>
              </a:rPr>
              <a:t>Smoking, drugs and alcohol</a:t>
            </a:r>
            <a:endParaRPr lang="en-GB" sz="2000" dirty="0">
              <a:solidFill>
                <a:srgbClr val="00B050"/>
              </a:solidFill>
            </a:endParaRPr>
          </a:p>
        </p:txBody>
      </p:sp>
      <p:sp>
        <p:nvSpPr>
          <p:cNvPr id="17" name="Rectangle 16"/>
          <p:cNvSpPr/>
          <p:nvPr/>
        </p:nvSpPr>
        <p:spPr>
          <a:xfrm>
            <a:off x="629422" y="1198884"/>
            <a:ext cx="2286000" cy="707886"/>
          </a:xfrm>
          <a:prstGeom prst="rect">
            <a:avLst/>
          </a:prstGeom>
        </p:spPr>
        <p:txBody>
          <a:bodyPr>
            <a:spAutoFit/>
          </a:bodyPr>
          <a:lstStyle/>
          <a:p>
            <a:pPr lvl="0" algn="ctr">
              <a:spcBef>
                <a:spcPts val="400"/>
              </a:spcBef>
            </a:pPr>
            <a:r>
              <a:rPr lang="en-GB" sz="2000" dirty="0" smtClean="0">
                <a:solidFill>
                  <a:srgbClr val="00B050"/>
                </a:solidFill>
              </a:rPr>
              <a:t>Healthy eating and nutrition</a:t>
            </a:r>
            <a:endParaRPr lang="en-GB" sz="2000" dirty="0">
              <a:solidFill>
                <a:srgbClr val="00B050"/>
              </a:solidFill>
            </a:endParaRPr>
          </a:p>
        </p:txBody>
      </p:sp>
      <p:sp>
        <p:nvSpPr>
          <p:cNvPr id="18" name="Rectangle 17"/>
          <p:cNvSpPr/>
          <p:nvPr/>
        </p:nvSpPr>
        <p:spPr>
          <a:xfrm>
            <a:off x="4882498" y="4240158"/>
            <a:ext cx="2286000" cy="707886"/>
          </a:xfrm>
          <a:prstGeom prst="rect">
            <a:avLst/>
          </a:prstGeom>
        </p:spPr>
        <p:txBody>
          <a:bodyPr>
            <a:spAutoFit/>
          </a:bodyPr>
          <a:lstStyle/>
          <a:p>
            <a:pPr lvl="0" algn="ctr">
              <a:spcBef>
                <a:spcPts val="400"/>
              </a:spcBef>
            </a:pPr>
            <a:r>
              <a:rPr lang="en-GB" sz="2000" dirty="0" smtClean="0">
                <a:solidFill>
                  <a:srgbClr val="00B050"/>
                </a:solidFill>
              </a:rPr>
              <a:t>Healthy relationship with food</a:t>
            </a:r>
            <a:endParaRPr lang="en-GB" sz="2000" dirty="0">
              <a:solidFill>
                <a:srgbClr val="00B050"/>
              </a:solidFill>
            </a:endParaRPr>
          </a:p>
        </p:txBody>
      </p:sp>
      <p:sp>
        <p:nvSpPr>
          <p:cNvPr id="19" name="Rectangle 18"/>
          <p:cNvSpPr/>
          <p:nvPr/>
        </p:nvSpPr>
        <p:spPr>
          <a:xfrm>
            <a:off x="7155213" y="2314997"/>
            <a:ext cx="1008609" cy="400110"/>
          </a:xfrm>
          <a:prstGeom prst="rect">
            <a:avLst/>
          </a:prstGeom>
        </p:spPr>
        <p:txBody>
          <a:bodyPr wrap="none">
            <a:spAutoFit/>
          </a:bodyPr>
          <a:lstStyle/>
          <a:p>
            <a:pPr lvl="0">
              <a:spcBef>
                <a:spcPts val="400"/>
              </a:spcBef>
            </a:pPr>
            <a:r>
              <a:rPr lang="en-GB" sz="2000" dirty="0" smtClean="0">
                <a:solidFill>
                  <a:srgbClr val="00B050"/>
                </a:solidFill>
              </a:rPr>
              <a:t>puberty</a:t>
            </a:r>
            <a:endParaRPr lang="en-US" sz="2000" dirty="0">
              <a:solidFill>
                <a:srgbClr val="00B050"/>
              </a:solidFill>
            </a:endParaRPr>
          </a:p>
        </p:txBody>
      </p:sp>
      <p:sp>
        <p:nvSpPr>
          <p:cNvPr id="20" name="Rectangle 19"/>
          <p:cNvSpPr/>
          <p:nvPr/>
        </p:nvSpPr>
        <p:spPr>
          <a:xfrm>
            <a:off x="2456335" y="5367630"/>
            <a:ext cx="1485600" cy="400110"/>
          </a:xfrm>
          <a:prstGeom prst="rect">
            <a:avLst/>
          </a:prstGeom>
        </p:spPr>
        <p:txBody>
          <a:bodyPr wrap="none">
            <a:spAutoFit/>
          </a:bodyPr>
          <a:lstStyle/>
          <a:p>
            <a:pPr lvl="0">
              <a:spcBef>
                <a:spcPts val="400"/>
              </a:spcBef>
            </a:pPr>
            <a:r>
              <a:rPr lang="en-GB" sz="2000" dirty="0" smtClean="0">
                <a:solidFill>
                  <a:srgbClr val="00B050"/>
                </a:solidFill>
              </a:rPr>
              <a:t>Exploitation </a:t>
            </a:r>
            <a:endParaRPr lang="en-GB" sz="2000" dirty="0">
              <a:solidFill>
                <a:srgbClr val="00B050"/>
              </a:solidFill>
            </a:endParaRPr>
          </a:p>
        </p:txBody>
      </p:sp>
      <p:sp>
        <p:nvSpPr>
          <p:cNvPr id="4" name="Rectangle 3"/>
          <p:cNvSpPr/>
          <p:nvPr/>
        </p:nvSpPr>
        <p:spPr>
          <a:xfrm>
            <a:off x="2987825" y="4380144"/>
            <a:ext cx="1656184" cy="707886"/>
          </a:xfrm>
          <a:prstGeom prst="rect">
            <a:avLst/>
          </a:prstGeom>
        </p:spPr>
        <p:txBody>
          <a:bodyPr wrap="square">
            <a:spAutoFit/>
          </a:bodyPr>
          <a:lstStyle/>
          <a:p>
            <a:pPr algn="ctr"/>
            <a:r>
              <a:rPr lang="en-GB" sz="2000" dirty="0" smtClean="0">
                <a:solidFill>
                  <a:srgbClr val="00B050"/>
                </a:solidFill>
              </a:rPr>
              <a:t>Exercise and wellbeing</a:t>
            </a:r>
            <a:endParaRPr lang="en-GB" sz="2000" dirty="0">
              <a:solidFill>
                <a:srgbClr val="00B050"/>
              </a:solidFill>
            </a:endParaRPr>
          </a:p>
        </p:txBody>
      </p:sp>
      <p:sp>
        <p:nvSpPr>
          <p:cNvPr id="5" name="Rectangle 4"/>
          <p:cNvSpPr/>
          <p:nvPr/>
        </p:nvSpPr>
        <p:spPr>
          <a:xfrm>
            <a:off x="6554513" y="1106458"/>
            <a:ext cx="2302425" cy="400110"/>
          </a:xfrm>
          <a:prstGeom prst="rect">
            <a:avLst/>
          </a:prstGeom>
        </p:spPr>
        <p:txBody>
          <a:bodyPr wrap="none">
            <a:spAutoFit/>
          </a:bodyPr>
          <a:lstStyle/>
          <a:p>
            <a:pPr lvl="0">
              <a:spcBef>
                <a:spcPts val="400"/>
              </a:spcBef>
            </a:pPr>
            <a:r>
              <a:rPr lang="en-GB" sz="2000" dirty="0">
                <a:solidFill>
                  <a:srgbClr val="00B050"/>
                </a:solidFill>
              </a:rPr>
              <a:t>Healthy safe choices</a:t>
            </a:r>
          </a:p>
        </p:txBody>
      </p:sp>
      <p:sp>
        <p:nvSpPr>
          <p:cNvPr id="21" name="Rectangle 20"/>
          <p:cNvSpPr/>
          <p:nvPr/>
        </p:nvSpPr>
        <p:spPr>
          <a:xfrm>
            <a:off x="6124077" y="1774464"/>
            <a:ext cx="1898277" cy="400110"/>
          </a:xfrm>
          <a:prstGeom prst="rect">
            <a:avLst/>
          </a:prstGeom>
        </p:spPr>
        <p:txBody>
          <a:bodyPr wrap="none">
            <a:spAutoFit/>
          </a:bodyPr>
          <a:lstStyle/>
          <a:p>
            <a:r>
              <a:rPr lang="en-GB" sz="2000" dirty="0" smtClean="0">
                <a:solidFill>
                  <a:srgbClr val="00B050"/>
                </a:solidFill>
              </a:rPr>
              <a:t>Changing bodies</a:t>
            </a:r>
            <a:endParaRPr lang="en-GB" sz="2000" dirty="0">
              <a:solidFill>
                <a:srgbClr val="00B050"/>
              </a:solidFill>
            </a:endParaRPr>
          </a:p>
        </p:txBody>
      </p:sp>
    </p:spTree>
    <p:extLst>
      <p:ext uri="{BB962C8B-B14F-4D97-AF65-F5344CB8AC3E}">
        <p14:creationId xmlns:p14="http://schemas.microsoft.com/office/powerpoint/2010/main" val="702647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191541"/>
            <a:ext cx="7920880" cy="1077218"/>
          </a:xfrm>
          <a:prstGeom prst="rect">
            <a:avLst/>
          </a:prstGeom>
          <a:noFill/>
        </p:spPr>
        <p:txBody>
          <a:bodyPr wrap="square" rtlCol="0">
            <a:spAutoFit/>
          </a:bodyPr>
          <a:lstStyle/>
          <a:p>
            <a:pPr algn="ctr"/>
            <a:r>
              <a:rPr lang="en-GB" sz="3200" u="sng" dirty="0" smtClean="0"/>
              <a:t>What Does the Health Curriculum Look Like at SMRP?</a:t>
            </a:r>
            <a:endParaRPr lang="en-GB" sz="3200" u="sng" dirty="0"/>
          </a:p>
        </p:txBody>
      </p:sp>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1220826"/>
            <a:ext cx="1944216" cy="163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536" y="1268759"/>
            <a:ext cx="4248472" cy="2677656"/>
          </a:xfrm>
          <a:prstGeom prst="rect">
            <a:avLst/>
          </a:prstGeom>
          <a:noFill/>
        </p:spPr>
        <p:txBody>
          <a:bodyPr wrap="square" rtlCol="0">
            <a:spAutoFit/>
          </a:bodyPr>
          <a:lstStyle/>
          <a:p>
            <a:r>
              <a:rPr lang="en-GB" sz="2400" dirty="0" smtClean="0"/>
              <a:t>The focus in EYFS and Key Stage 1 is on healthy eating; exercise; stress and relaxation; hygiene and safety – such as road safety and medicines and household item safety.</a:t>
            </a:r>
          </a:p>
          <a:p>
            <a:endParaRPr lang="en-GB" sz="2400" dirty="0"/>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3212976"/>
            <a:ext cx="1732824" cy="1987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7" y="4347095"/>
            <a:ext cx="1227250" cy="1284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096" y="3079385"/>
            <a:ext cx="1227251" cy="1267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9119" y="1228135"/>
            <a:ext cx="1158529" cy="853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9"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5779" y="2081964"/>
            <a:ext cx="1241273" cy="90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322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328882"/>
            <a:ext cx="3456384" cy="305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8204" y="1519550"/>
            <a:ext cx="4572000" cy="4708981"/>
          </a:xfrm>
          <a:prstGeom prst="rect">
            <a:avLst/>
          </a:prstGeom>
        </p:spPr>
        <p:txBody>
          <a:bodyPr>
            <a:spAutoFit/>
          </a:bodyPr>
          <a:lstStyle/>
          <a:p>
            <a:pPr marL="285750" indent="-285750">
              <a:buFont typeface="Arial" panose="020B0604020202020204" pitchFamily="34" charset="0"/>
              <a:buChar char="•"/>
            </a:pPr>
            <a:r>
              <a:rPr lang="en-GB" sz="2000" dirty="0"/>
              <a:t>ask the children to draw the bag and the drugs inside. When they have finished, </a:t>
            </a:r>
            <a:r>
              <a:rPr lang="en-GB" sz="2000" u="sng" dirty="0"/>
              <a:t>if appropriate</a:t>
            </a:r>
            <a:r>
              <a:rPr lang="en-GB" sz="2000" dirty="0"/>
              <a:t>, ask them to write some words next to their picture to explain what they have drawn. </a:t>
            </a:r>
            <a:endParaRPr lang="en-GB" sz="2000" dirty="0" smtClean="0"/>
          </a:p>
          <a:p>
            <a:pPr marL="285750" indent="-285750">
              <a:buFont typeface="Arial" panose="020B0604020202020204" pitchFamily="34" charset="0"/>
              <a:buChar char="•"/>
            </a:pPr>
            <a:r>
              <a:rPr lang="en-GB" sz="2000" dirty="0"/>
              <a:t>ask the children to draw a picture of who they think this bag belongs to, followed by some words to describe them if they like. </a:t>
            </a:r>
            <a:endParaRPr lang="en-GB" sz="2000" dirty="0" smtClean="0"/>
          </a:p>
          <a:p>
            <a:pPr marL="285750" indent="-285750">
              <a:buFont typeface="Arial" panose="020B0604020202020204" pitchFamily="34" charset="0"/>
              <a:buChar char="•"/>
            </a:pPr>
            <a:r>
              <a:rPr lang="en-GB" sz="2000" dirty="0"/>
              <a:t>ask the children to draw a picture of what the person whose bag it is was going to do with it. The children can write some words to explain. </a:t>
            </a:r>
            <a:endParaRPr lang="en-GB" sz="2000" dirty="0" smtClean="0"/>
          </a:p>
          <a:p>
            <a:pPr marL="285750" indent="-285750">
              <a:buFont typeface="Arial" panose="020B0604020202020204" pitchFamily="34" charset="0"/>
              <a:buChar char="•"/>
            </a:pPr>
            <a:r>
              <a:rPr lang="en-GB" sz="2000" dirty="0"/>
              <a:t>ask the children to draw a picture of what the children do with the bag. </a:t>
            </a:r>
          </a:p>
        </p:txBody>
      </p:sp>
    </p:spTree>
    <p:extLst>
      <p:ext uri="{BB962C8B-B14F-4D97-AF65-F5344CB8AC3E}">
        <p14:creationId xmlns:p14="http://schemas.microsoft.com/office/powerpoint/2010/main" val="479381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2077" y="764704"/>
            <a:ext cx="4625181" cy="1569660"/>
          </a:xfrm>
          <a:prstGeom prst="rect">
            <a:avLst/>
          </a:prstGeom>
          <a:noFill/>
        </p:spPr>
        <p:txBody>
          <a:bodyPr wrap="square" rtlCol="0">
            <a:spAutoFit/>
          </a:bodyPr>
          <a:lstStyle/>
          <a:p>
            <a:r>
              <a:rPr lang="en-GB" sz="2400" dirty="0" smtClean="0"/>
              <a:t>In this lesson for upper Key Stage 2, the children explore what a gang is and the reasons behind why people choose to join them.  </a:t>
            </a:r>
            <a:endParaRPr lang="en-GB" sz="2400" dirty="0">
              <a:solidFill>
                <a:srgbClr val="FF0000"/>
              </a:solidFill>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115" y="260648"/>
            <a:ext cx="352425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291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260648"/>
            <a:ext cx="6912768" cy="461665"/>
          </a:xfrm>
          <a:prstGeom prst="rect">
            <a:avLst/>
          </a:prstGeom>
          <a:noFill/>
        </p:spPr>
        <p:txBody>
          <a:bodyPr wrap="square" rtlCol="0">
            <a:spAutoFit/>
          </a:bodyPr>
          <a:lstStyle/>
          <a:p>
            <a:pPr algn="ctr"/>
            <a:r>
              <a:rPr lang="en-GB" sz="2400" u="sng" dirty="0" smtClean="0"/>
              <a:t>Puberty lessons</a:t>
            </a:r>
            <a:endParaRPr lang="en-GB" sz="2400" u="sng" dirty="0"/>
          </a:p>
        </p:txBody>
      </p:sp>
      <p:sp>
        <p:nvSpPr>
          <p:cNvPr id="4" name="TextBox 3"/>
          <p:cNvSpPr txBox="1"/>
          <p:nvPr/>
        </p:nvSpPr>
        <p:spPr>
          <a:xfrm>
            <a:off x="904367" y="711300"/>
            <a:ext cx="7407746" cy="2031325"/>
          </a:xfrm>
          <a:prstGeom prst="rect">
            <a:avLst/>
          </a:prstGeom>
          <a:noFill/>
        </p:spPr>
        <p:txBody>
          <a:bodyPr wrap="square" rtlCol="0">
            <a:spAutoFit/>
          </a:bodyPr>
          <a:lstStyle/>
          <a:p>
            <a:r>
              <a:rPr lang="en-GB" dirty="0" smtClean="0"/>
              <a:t>From EYFS onwards, each year group will have 2-3 lesson to learn about the physical changes in their body and in later years learn about the changes during ‘puberty’. </a:t>
            </a:r>
          </a:p>
          <a:p>
            <a:endParaRPr lang="en-GB" dirty="0"/>
          </a:p>
          <a:p>
            <a:r>
              <a:rPr lang="en-GB" dirty="0" smtClean="0"/>
              <a:t>This table maps out the areas covered in each year.</a:t>
            </a:r>
            <a:r>
              <a:rPr lang="en-GB" dirty="0"/>
              <a:t/>
            </a:r>
            <a:br>
              <a:rPr lang="en-GB" dirty="0"/>
            </a:br>
            <a:endParaRPr lang="en-GB" dirty="0"/>
          </a:p>
          <a:p>
            <a:endParaRPr lang="en-GB" dirty="0"/>
          </a:p>
        </p:txBody>
      </p:sp>
      <p:pic>
        <p:nvPicPr>
          <p:cNvPr id="2151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9420"/>
          <a:stretch/>
        </p:blipFill>
        <p:spPr bwMode="auto">
          <a:xfrm>
            <a:off x="1043136" y="2276872"/>
            <a:ext cx="6553200" cy="326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987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260648"/>
            <a:ext cx="6912768" cy="461665"/>
          </a:xfrm>
          <a:prstGeom prst="rect">
            <a:avLst/>
          </a:prstGeom>
          <a:noFill/>
        </p:spPr>
        <p:txBody>
          <a:bodyPr wrap="square" rtlCol="0">
            <a:spAutoFit/>
          </a:bodyPr>
          <a:lstStyle/>
          <a:p>
            <a:pPr algn="ctr"/>
            <a:r>
              <a:rPr lang="en-GB" sz="2400" u="sng" dirty="0" smtClean="0"/>
              <a:t>Puberty lessons</a:t>
            </a:r>
            <a:endParaRPr lang="en-GB" sz="2400" u="sng" dirty="0"/>
          </a:p>
        </p:txBody>
      </p:sp>
      <p:sp>
        <p:nvSpPr>
          <p:cNvPr id="4" name="TextBox 3"/>
          <p:cNvSpPr txBox="1"/>
          <p:nvPr/>
        </p:nvSpPr>
        <p:spPr>
          <a:xfrm>
            <a:off x="904367" y="711300"/>
            <a:ext cx="7407746" cy="1477328"/>
          </a:xfrm>
          <a:prstGeom prst="rect">
            <a:avLst/>
          </a:prstGeom>
          <a:noFill/>
        </p:spPr>
        <p:txBody>
          <a:bodyPr wrap="square" rtlCol="0">
            <a:spAutoFit/>
          </a:bodyPr>
          <a:lstStyle/>
          <a:p>
            <a:r>
              <a:rPr lang="en-GB" dirty="0" smtClean="0"/>
              <a:t>This table maps out the lessons for Year 4 to 6.  The wording in red relates to the ‘sex education curriculum’. These lessons will be looked at further in the presentation.</a:t>
            </a:r>
            <a:r>
              <a:rPr lang="en-GB" dirty="0"/>
              <a:t/>
            </a:r>
            <a:br>
              <a:rPr lang="en-GB" dirty="0"/>
            </a:br>
            <a:endParaRPr lang="en-GB" dirty="0"/>
          </a:p>
          <a:p>
            <a:endParaRPr lang="en-GB" dirty="0"/>
          </a:p>
        </p:txBody>
      </p:sp>
      <p:pic>
        <p:nvPicPr>
          <p:cNvPr id="276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707"/>
          <a:stretch/>
        </p:blipFill>
        <p:spPr bwMode="auto">
          <a:xfrm>
            <a:off x="1090489" y="1634630"/>
            <a:ext cx="7035502" cy="348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298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260648"/>
            <a:ext cx="6912768" cy="461665"/>
          </a:xfrm>
          <a:prstGeom prst="rect">
            <a:avLst/>
          </a:prstGeom>
          <a:noFill/>
        </p:spPr>
        <p:txBody>
          <a:bodyPr wrap="square" rtlCol="0">
            <a:spAutoFit/>
          </a:bodyPr>
          <a:lstStyle/>
          <a:p>
            <a:pPr algn="ctr"/>
            <a:r>
              <a:rPr lang="en-GB" sz="2400" u="sng" dirty="0" smtClean="0"/>
              <a:t>Changes and Puberty lessons</a:t>
            </a:r>
            <a:endParaRPr lang="en-GB" sz="2400" u="sng" dirty="0"/>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0365" y="2970659"/>
            <a:ext cx="1987621" cy="3091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849100" y="3300607"/>
            <a:ext cx="1494471" cy="2039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7986" y="537855"/>
            <a:ext cx="2426221" cy="245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7094" y="836712"/>
            <a:ext cx="3672408" cy="2215991"/>
          </a:xfrm>
          <a:prstGeom prst="rect">
            <a:avLst/>
          </a:prstGeom>
          <a:noFill/>
        </p:spPr>
        <p:txBody>
          <a:bodyPr wrap="square" rtlCol="0">
            <a:spAutoFit/>
          </a:bodyPr>
          <a:lstStyle/>
          <a:p>
            <a:r>
              <a:rPr lang="en-GB" sz="2400" dirty="0" smtClean="0"/>
              <a:t>In Years 1&amp;2, children discuss the changes from when they were a baby and how those changes will continue.</a:t>
            </a:r>
          </a:p>
          <a:p>
            <a:endParaRPr lang="en-GB" dirty="0"/>
          </a:p>
        </p:txBody>
      </p:sp>
    </p:spTree>
    <p:extLst>
      <p:ext uri="{BB962C8B-B14F-4D97-AF65-F5344CB8AC3E}">
        <p14:creationId xmlns:p14="http://schemas.microsoft.com/office/powerpoint/2010/main" val="3707775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260648"/>
            <a:ext cx="6912768" cy="461665"/>
          </a:xfrm>
          <a:prstGeom prst="rect">
            <a:avLst/>
          </a:prstGeom>
          <a:noFill/>
        </p:spPr>
        <p:txBody>
          <a:bodyPr wrap="square" rtlCol="0">
            <a:spAutoFit/>
          </a:bodyPr>
          <a:lstStyle/>
          <a:p>
            <a:pPr algn="ctr"/>
            <a:r>
              <a:rPr lang="en-GB" sz="2400" u="sng" dirty="0" smtClean="0"/>
              <a:t>Puberty lessons</a:t>
            </a:r>
            <a:endParaRPr lang="en-GB" sz="2400" u="sng" dirty="0"/>
          </a:p>
        </p:txBody>
      </p:sp>
      <p:sp>
        <p:nvSpPr>
          <p:cNvPr id="2" name="Rectangle 1"/>
          <p:cNvSpPr/>
          <p:nvPr/>
        </p:nvSpPr>
        <p:spPr>
          <a:xfrm>
            <a:off x="467544" y="908720"/>
            <a:ext cx="8136904" cy="646331"/>
          </a:xfrm>
          <a:prstGeom prst="rect">
            <a:avLst/>
          </a:prstGeom>
        </p:spPr>
        <p:txBody>
          <a:bodyPr wrap="square">
            <a:spAutoFit/>
          </a:bodyPr>
          <a:lstStyle/>
          <a:p>
            <a:r>
              <a:rPr lang="en-GB" dirty="0" smtClean="0"/>
              <a:t>The early changes of puberty are introduced in Year 3. The children will begin to learn about these changes and have opportunities to talk about them.</a:t>
            </a:r>
            <a:endParaRPr lang="en-GB"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55" y="2134493"/>
            <a:ext cx="2385972" cy="3520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134493"/>
            <a:ext cx="2567071" cy="3528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9737" y="2134493"/>
            <a:ext cx="2453198" cy="3520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015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2077" y="658232"/>
            <a:ext cx="8170019" cy="1107996"/>
          </a:xfrm>
          <a:prstGeom prst="rect">
            <a:avLst/>
          </a:prstGeom>
          <a:noFill/>
        </p:spPr>
        <p:txBody>
          <a:bodyPr wrap="square" rtlCol="0">
            <a:spAutoFit/>
          </a:bodyPr>
          <a:lstStyle/>
          <a:p>
            <a:r>
              <a:rPr lang="en-GB" sz="2400" dirty="0" smtClean="0"/>
              <a:t>In Year 4, children begin to think about the changes that their bodies are beginning to or are going to experience. </a:t>
            </a:r>
          </a:p>
          <a:p>
            <a:endParaRPr lang="en-GB" dirty="0"/>
          </a:p>
        </p:txBody>
      </p:sp>
      <p:sp>
        <p:nvSpPr>
          <p:cNvPr id="3" name="TextBox 2"/>
          <p:cNvSpPr txBox="1"/>
          <p:nvPr/>
        </p:nvSpPr>
        <p:spPr>
          <a:xfrm>
            <a:off x="690067" y="260647"/>
            <a:ext cx="6912768" cy="461665"/>
          </a:xfrm>
          <a:prstGeom prst="rect">
            <a:avLst/>
          </a:prstGeom>
          <a:noFill/>
        </p:spPr>
        <p:txBody>
          <a:bodyPr wrap="square" rtlCol="0">
            <a:spAutoFit/>
          </a:bodyPr>
          <a:lstStyle/>
          <a:p>
            <a:pPr algn="ctr"/>
            <a:r>
              <a:rPr lang="en-GB" sz="2400" u="sng" dirty="0" smtClean="0"/>
              <a:t>Puberty lessons</a:t>
            </a:r>
            <a:endParaRPr lang="en-GB" sz="2400" u="sng" dirty="0"/>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825958"/>
            <a:ext cx="2369723" cy="3442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9" y="2825959"/>
            <a:ext cx="2671729" cy="3430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603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8038" y="404664"/>
            <a:ext cx="8064896" cy="3539430"/>
          </a:xfrm>
          <a:prstGeom prst="rect">
            <a:avLst/>
          </a:prstGeom>
          <a:noFill/>
        </p:spPr>
        <p:txBody>
          <a:bodyPr wrap="square" rtlCol="0">
            <a:spAutoFit/>
          </a:bodyPr>
          <a:lstStyle/>
          <a:p>
            <a:r>
              <a:rPr lang="en-GB" sz="2800" dirty="0" smtClean="0"/>
              <a:t>The PSHE curriculum is a very broad subject with many topics, including citizenship; economic awareness; goals and aspirations.</a:t>
            </a:r>
          </a:p>
          <a:p>
            <a:endParaRPr lang="en-GB" sz="2800" dirty="0"/>
          </a:p>
          <a:p>
            <a:r>
              <a:rPr lang="en-GB" sz="2800" dirty="0" smtClean="0"/>
              <a:t>Relationships, Health and Sex education are also important strands within this encompassing curriculum. </a:t>
            </a:r>
          </a:p>
          <a:p>
            <a:endParaRPr lang="en-GB"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0015" y="5805264"/>
            <a:ext cx="98583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843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1412776"/>
            <a:ext cx="4625181" cy="1846659"/>
          </a:xfrm>
          <a:prstGeom prst="rect">
            <a:avLst/>
          </a:prstGeom>
          <a:noFill/>
        </p:spPr>
        <p:txBody>
          <a:bodyPr wrap="square" rtlCol="0">
            <a:spAutoFit/>
          </a:bodyPr>
          <a:lstStyle/>
          <a:p>
            <a:r>
              <a:rPr lang="en-GB" sz="2400" dirty="0" smtClean="0"/>
              <a:t>The lesson then moves on to looking at the female menstruation cycle.  These cards are used to explain the cycle in a clear way.</a:t>
            </a:r>
          </a:p>
          <a:p>
            <a:endParaRPr lang="en-GB" dirty="0"/>
          </a:p>
        </p:txBody>
      </p:sp>
      <p:sp>
        <p:nvSpPr>
          <p:cNvPr id="3" name="TextBox 2"/>
          <p:cNvSpPr txBox="1"/>
          <p:nvPr/>
        </p:nvSpPr>
        <p:spPr>
          <a:xfrm>
            <a:off x="683568" y="260648"/>
            <a:ext cx="6912768" cy="461665"/>
          </a:xfrm>
          <a:prstGeom prst="rect">
            <a:avLst/>
          </a:prstGeom>
          <a:noFill/>
        </p:spPr>
        <p:txBody>
          <a:bodyPr wrap="square" rtlCol="0">
            <a:spAutoFit/>
          </a:bodyPr>
          <a:lstStyle/>
          <a:p>
            <a:pPr algn="ctr"/>
            <a:r>
              <a:rPr lang="en-GB" sz="2400" u="sng" dirty="0" smtClean="0"/>
              <a:t>Puberty lessons</a:t>
            </a:r>
            <a:endParaRPr lang="en-GB" sz="2400" u="sng"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32656"/>
            <a:ext cx="3004716" cy="4574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3057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722313"/>
            <a:ext cx="7704856" cy="923330"/>
          </a:xfrm>
          <a:prstGeom prst="rect">
            <a:avLst/>
          </a:prstGeom>
          <a:noFill/>
        </p:spPr>
        <p:txBody>
          <a:bodyPr wrap="square" rtlCol="0">
            <a:spAutoFit/>
          </a:bodyPr>
          <a:lstStyle/>
          <a:p>
            <a:r>
              <a:rPr lang="en-GB" dirty="0" smtClean="0"/>
              <a:t>In Year 5, the children have an opportunity to review their thoughts, feelings and fears of menstruation. They also discuss the differences between boys and girls during puberty. </a:t>
            </a:r>
            <a:endParaRPr lang="en-GB" dirty="0"/>
          </a:p>
        </p:txBody>
      </p:sp>
      <p:sp>
        <p:nvSpPr>
          <p:cNvPr id="3" name="TextBox 2"/>
          <p:cNvSpPr txBox="1"/>
          <p:nvPr/>
        </p:nvSpPr>
        <p:spPr>
          <a:xfrm>
            <a:off x="683568" y="260648"/>
            <a:ext cx="6912768" cy="461665"/>
          </a:xfrm>
          <a:prstGeom prst="rect">
            <a:avLst/>
          </a:prstGeom>
          <a:noFill/>
        </p:spPr>
        <p:txBody>
          <a:bodyPr wrap="square" rtlCol="0">
            <a:spAutoFit/>
          </a:bodyPr>
          <a:lstStyle/>
          <a:p>
            <a:pPr algn="ctr"/>
            <a:r>
              <a:rPr lang="en-GB" sz="2400" u="sng" dirty="0" smtClean="0"/>
              <a:t>Puberty lessons</a:t>
            </a:r>
            <a:endParaRPr lang="en-GB" sz="2400" u="sng"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45643"/>
            <a:ext cx="2732028" cy="387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9889" y="1645643"/>
            <a:ext cx="3326393" cy="387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3561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722313"/>
            <a:ext cx="7704856" cy="646331"/>
          </a:xfrm>
          <a:prstGeom prst="rect">
            <a:avLst/>
          </a:prstGeom>
          <a:noFill/>
        </p:spPr>
        <p:txBody>
          <a:bodyPr wrap="square" rtlCol="0">
            <a:spAutoFit/>
          </a:bodyPr>
          <a:lstStyle/>
          <a:p>
            <a:r>
              <a:rPr lang="en-GB" dirty="0" smtClean="0"/>
              <a:t>In Year 6, children look further into the other body changes that occur and learn the correct terminology for these changes.</a:t>
            </a:r>
            <a:endParaRPr lang="en-GB" dirty="0"/>
          </a:p>
        </p:txBody>
      </p:sp>
      <p:sp>
        <p:nvSpPr>
          <p:cNvPr id="3" name="TextBox 2"/>
          <p:cNvSpPr txBox="1"/>
          <p:nvPr/>
        </p:nvSpPr>
        <p:spPr>
          <a:xfrm>
            <a:off x="683568" y="260648"/>
            <a:ext cx="6912768" cy="461665"/>
          </a:xfrm>
          <a:prstGeom prst="rect">
            <a:avLst/>
          </a:prstGeom>
          <a:noFill/>
        </p:spPr>
        <p:txBody>
          <a:bodyPr wrap="square" rtlCol="0">
            <a:spAutoFit/>
          </a:bodyPr>
          <a:lstStyle/>
          <a:p>
            <a:pPr algn="ctr"/>
            <a:r>
              <a:rPr lang="en-GB" sz="2400" u="sng" dirty="0" smtClean="0"/>
              <a:t>Puberty lessons</a:t>
            </a:r>
            <a:endParaRPr lang="en-GB" sz="2400" u="sng"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910" y="2094266"/>
            <a:ext cx="2179360" cy="286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149" y="1484784"/>
            <a:ext cx="3488283" cy="408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500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628800"/>
            <a:ext cx="7128792" cy="2308324"/>
          </a:xfrm>
          <a:prstGeom prst="rect">
            <a:avLst/>
          </a:prstGeom>
          <a:noFill/>
        </p:spPr>
        <p:txBody>
          <a:bodyPr wrap="square" rtlCol="0">
            <a:spAutoFit/>
          </a:bodyPr>
          <a:lstStyle/>
          <a:p>
            <a:r>
              <a:rPr lang="en-GB" dirty="0" smtClean="0"/>
              <a:t>SMRP’s ‘sex education </a:t>
            </a:r>
            <a:r>
              <a:rPr lang="en-GB" dirty="0"/>
              <a:t>curriculum’ </a:t>
            </a:r>
            <a:r>
              <a:rPr lang="en-GB" dirty="0" smtClean="0"/>
              <a:t>allows children to develop a scientific understand of conception and </a:t>
            </a:r>
            <a:r>
              <a:rPr lang="en-GB" dirty="0" err="1" smtClean="0"/>
              <a:t>fetal</a:t>
            </a:r>
            <a:r>
              <a:rPr lang="en-GB" dirty="0" smtClean="0"/>
              <a:t> development.</a:t>
            </a:r>
          </a:p>
          <a:p>
            <a:endParaRPr lang="en-GB" dirty="0" smtClean="0"/>
          </a:p>
          <a:p>
            <a:r>
              <a:rPr lang="en-GB" dirty="0" smtClean="0"/>
              <a:t>Animations and animated drawings are used during these lessons.</a:t>
            </a:r>
          </a:p>
          <a:p>
            <a:endParaRPr lang="en-GB" dirty="0"/>
          </a:p>
          <a:p>
            <a:r>
              <a:rPr lang="en-GB" dirty="0" smtClean="0"/>
              <a:t>Children in Years 4 to 6 will receive between 1-2 sex education lessons a year.</a:t>
            </a:r>
            <a:endParaRPr lang="en-GB" dirty="0"/>
          </a:p>
          <a:p>
            <a:pPr algn="just"/>
            <a:endParaRPr lang="en-GB"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332656"/>
            <a:ext cx="7920880" cy="1077218"/>
          </a:xfrm>
          <a:prstGeom prst="rect">
            <a:avLst/>
          </a:prstGeom>
          <a:noFill/>
        </p:spPr>
        <p:txBody>
          <a:bodyPr wrap="square" rtlCol="0">
            <a:spAutoFit/>
          </a:bodyPr>
          <a:lstStyle/>
          <a:p>
            <a:pPr algn="ctr"/>
            <a:r>
              <a:rPr lang="en-GB" sz="3200" u="sng" dirty="0" smtClean="0"/>
              <a:t>What Does the Sex Education Curriculum Look Like at SMRP?</a:t>
            </a:r>
            <a:endParaRPr lang="en-GB" sz="3200" u="sng" dirty="0"/>
          </a:p>
        </p:txBody>
      </p:sp>
    </p:spTree>
    <p:extLst>
      <p:ext uri="{BB962C8B-B14F-4D97-AF65-F5344CB8AC3E}">
        <p14:creationId xmlns:p14="http://schemas.microsoft.com/office/powerpoint/2010/main" val="179715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628800"/>
            <a:ext cx="7128792" cy="1200329"/>
          </a:xfrm>
          <a:prstGeom prst="rect">
            <a:avLst/>
          </a:prstGeom>
          <a:noFill/>
        </p:spPr>
        <p:txBody>
          <a:bodyPr wrap="square" rtlCol="0">
            <a:spAutoFit/>
          </a:bodyPr>
          <a:lstStyle/>
          <a:p>
            <a:r>
              <a:rPr lang="en-GB" dirty="0" smtClean="0"/>
              <a:t>The wording in red outlines the areas covered in the ‘sex education curriculum’.  These lesson begin in Year 4 and the knowledge is built upon in the subsequent years.</a:t>
            </a:r>
          </a:p>
          <a:p>
            <a:pPr algn="just"/>
            <a:endParaRPr lang="en-GB"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332656"/>
            <a:ext cx="7920880" cy="1077218"/>
          </a:xfrm>
          <a:prstGeom prst="rect">
            <a:avLst/>
          </a:prstGeom>
          <a:noFill/>
        </p:spPr>
        <p:txBody>
          <a:bodyPr wrap="square" rtlCol="0">
            <a:spAutoFit/>
          </a:bodyPr>
          <a:lstStyle/>
          <a:p>
            <a:pPr algn="ctr"/>
            <a:r>
              <a:rPr lang="en-GB" sz="3200" u="sng" dirty="0" smtClean="0"/>
              <a:t>What Does the Sex Education Curriculum Look Like at SMRP?</a:t>
            </a:r>
            <a:endParaRPr lang="en-GB" sz="3200" u="sng"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829129"/>
            <a:ext cx="6696744" cy="367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286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628800"/>
            <a:ext cx="7128792" cy="1754326"/>
          </a:xfrm>
          <a:prstGeom prst="rect">
            <a:avLst/>
          </a:prstGeom>
          <a:noFill/>
        </p:spPr>
        <p:txBody>
          <a:bodyPr wrap="square" rtlCol="0">
            <a:spAutoFit/>
          </a:bodyPr>
          <a:lstStyle/>
          <a:p>
            <a:r>
              <a:rPr lang="en-GB" sz="2400" dirty="0"/>
              <a:t>Conception is introduced age appropriately in </a:t>
            </a:r>
            <a:r>
              <a:rPr lang="en-GB" sz="2400" dirty="0" smtClean="0"/>
              <a:t>Year 4 </a:t>
            </a:r>
            <a:r>
              <a:rPr lang="en-GB" sz="2400" dirty="0"/>
              <a:t>in the context of why our bodies change </a:t>
            </a:r>
            <a:r>
              <a:rPr lang="en-GB" sz="2400" dirty="0" smtClean="0"/>
              <a:t>linking it to </a:t>
            </a:r>
            <a:r>
              <a:rPr lang="en-GB" sz="2400" dirty="0"/>
              <a:t>puberty. </a:t>
            </a:r>
            <a:r>
              <a:rPr lang="en-GB" sz="2400" dirty="0" smtClean="0"/>
              <a:t> </a:t>
            </a:r>
            <a:r>
              <a:rPr lang="en-GB" dirty="0"/>
              <a:t/>
            </a:r>
            <a:br>
              <a:rPr lang="en-GB" dirty="0"/>
            </a:br>
            <a:r>
              <a:rPr lang="en-GB" dirty="0"/>
              <a:t/>
            </a:r>
            <a:br>
              <a:rPr lang="en-GB" dirty="0"/>
            </a:br>
            <a:endParaRPr lang="en-GB"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332656"/>
            <a:ext cx="7920880" cy="1077218"/>
          </a:xfrm>
          <a:prstGeom prst="rect">
            <a:avLst/>
          </a:prstGeom>
          <a:noFill/>
        </p:spPr>
        <p:txBody>
          <a:bodyPr wrap="square" rtlCol="0">
            <a:spAutoFit/>
          </a:bodyPr>
          <a:lstStyle/>
          <a:p>
            <a:pPr algn="ctr"/>
            <a:r>
              <a:rPr lang="en-GB" sz="3200" u="sng" dirty="0" smtClean="0"/>
              <a:t>What Does the Sex Education Curriculum Look Like at SMRP?</a:t>
            </a:r>
            <a:endParaRPr lang="en-GB" sz="3200" u="sng" dirty="0"/>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25" y="3212976"/>
            <a:ext cx="2578515" cy="3271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3625" y="3212976"/>
            <a:ext cx="2644701" cy="3188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212976"/>
            <a:ext cx="2067518" cy="3188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211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704" y="1414590"/>
            <a:ext cx="7813712" cy="1569660"/>
          </a:xfrm>
          <a:prstGeom prst="rect">
            <a:avLst/>
          </a:prstGeom>
          <a:noFill/>
        </p:spPr>
        <p:txBody>
          <a:bodyPr wrap="square" rtlCol="0">
            <a:spAutoFit/>
          </a:bodyPr>
          <a:lstStyle/>
          <a:p>
            <a:r>
              <a:rPr lang="en-GB" sz="2400" dirty="0" smtClean="0"/>
              <a:t>In Year 5, the children review their previous knowledge from the year before and link this to ‘positive, healthy, loving relationships’, when thinking about why and when a couple may choose to have a baby. </a:t>
            </a:r>
            <a:endParaRPr lang="en-GB" sz="2400" dirty="0">
              <a:solidFill>
                <a:srgbClr val="FF0000"/>
              </a:solidFill>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332656"/>
            <a:ext cx="7920880" cy="1077218"/>
          </a:xfrm>
          <a:prstGeom prst="rect">
            <a:avLst/>
          </a:prstGeom>
          <a:noFill/>
        </p:spPr>
        <p:txBody>
          <a:bodyPr wrap="square" rtlCol="0">
            <a:spAutoFit/>
          </a:bodyPr>
          <a:lstStyle/>
          <a:p>
            <a:pPr algn="ctr"/>
            <a:r>
              <a:rPr lang="en-GB" sz="3200" u="sng" dirty="0" smtClean="0"/>
              <a:t>What Does the Sex Education Curriculum Look Like at SMRP?</a:t>
            </a:r>
            <a:endParaRPr lang="en-GB" sz="3200" u="sng" dirty="0"/>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098203"/>
            <a:ext cx="2074540" cy="3157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339" y="3098203"/>
            <a:ext cx="2099522" cy="3157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4752" y="3098203"/>
            <a:ext cx="2465036" cy="3157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985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2080" y="2505176"/>
            <a:ext cx="3563888" cy="1477328"/>
          </a:xfrm>
          <a:prstGeom prst="rect">
            <a:avLst/>
          </a:prstGeom>
          <a:noFill/>
        </p:spPr>
        <p:txBody>
          <a:bodyPr wrap="square" rtlCol="0">
            <a:spAutoFit/>
          </a:bodyPr>
          <a:lstStyle/>
          <a:p>
            <a:r>
              <a:rPr lang="en-GB" dirty="0" smtClean="0"/>
              <a:t>In Year 6, the children develop a greater understanding of the journey from ‘conception to birth’.  They are taught how to use the correct terminology and vocabulary.</a:t>
            </a:r>
            <a:endParaRPr lang="en-GB"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332656"/>
            <a:ext cx="7920880" cy="1077218"/>
          </a:xfrm>
          <a:prstGeom prst="rect">
            <a:avLst/>
          </a:prstGeom>
          <a:noFill/>
        </p:spPr>
        <p:txBody>
          <a:bodyPr wrap="square" rtlCol="0">
            <a:spAutoFit/>
          </a:bodyPr>
          <a:lstStyle/>
          <a:p>
            <a:pPr algn="ctr"/>
            <a:r>
              <a:rPr lang="en-GB" sz="3200" u="sng" dirty="0" smtClean="0"/>
              <a:t>What Does the Sex Education Curriculum Look Like at SMRP?</a:t>
            </a:r>
            <a:endParaRPr lang="en-GB" sz="3200" u="sng"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81" y="1409874"/>
            <a:ext cx="4830056" cy="514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3652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340768"/>
            <a:ext cx="7730008" cy="452431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As mentioned at the start ,the Department for Education changed the status of the Relationship and Health curriculum making it compulsory for </a:t>
            </a:r>
            <a:r>
              <a:rPr lang="en-GB" b="1" dirty="0" smtClean="0"/>
              <a:t>ALL</a:t>
            </a:r>
            <a:r>
              <a:rPr lang="en-GB" dirty="0" smtClean="0"/>
              <a:t> pupils within state schools.  This means that all children can not be withdrawn from the delivery of these lessons.</a:t>
            </a:r>
          </a:p>
          <a:p>
            <a:endParaRPr lang="en-GB" dirty="0"/>
          </a:p>
          <a:p>
            <a:pPr marL="285750" indent="-285750">
              <a:buFont typeface="Arial" panose="020B0604020202020204" pitchFamily="34" charset="0"/>
              <a:buChar char="•"/>
            </a:pPr>
            <a:r>
              <a:rPr lang="en-GB" dirty="0" smtClean="0"/>
              <a:t>Parents and carers do however have the right to withdraw their child(</a:t>
            </a:r>
            <a:r>
              <a:rPr lang="en-GB" dirty="0" err="1" smtClean="0"/>
              <a:t>ren</a:t>
            </a:r>
            <a:r>
              <a:rPr lang="en-GB" dirty="0" smtClean="0"/>
              <a:t>) from sex education lessons being taught in school.</a:t>
            </a:r>
          </a:p>
          <a:p>
            <a:endParaRPr lang="en-GB" dirty="0"/>
          </a:p>
          <a:p>
            <a:pPr marL="285750" indent="-285750">
              <a:buFont typeface="Arial" panose="020B0604020202020204" pitchFamily="34" charset="0"/>
              <a:buChar char="•"/>
            </a:pPr>
            <a:r>
              <a:rPr lang="en-GB" dirty="0" smtClean="0"/>
              <a:t>Sex education lesson are taught within ‘The Changing  Me’ strand of the Jigsaw scheme.  Parents and carers will be made fully aware of when these lessons are to take place.</a:t>
            </a:r>
          </a:p>
          <a:p>
            <a:endParaRPr lang="en-GB" dirty="0"/>
          </a:p>
          <a:p>
            <a:pPr marL="285750" indent="-285750">
              <a:buFont typeface="Arial" panose="020B0604020202020204" pitchFamily="34" charset="0"/>
              <a:buChar char="•"/>
            </a:pPr>
            <a:r>
              <a:rPr lang="en-GB" dirty="0" smtClean="0"/>
              <a:t>Parents and carers are asked to inform the school via email if they wish for their child(</a:t>
            </a:r>
            <a:r>
              <a:rPr lang="en-GB" dirty="0" err="1" smtClean="0"/>
              <a:t>ren</a:t>
            </a:r>
            <a:r>
              <a:rPr lang="en-GB" dirty="0" smtClean="0"/>
              <a:t>) to be withdrawn from these lessons.  Any child not attending these lessons will remain in school and be given alternative work to do by their class teacher.</a:t>
            </a:r>
            <a:endParaRPr lang="en-GB"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332656"/>
            <a:ext cx="7920880" cy="584775"/>
          </a:xfrm>
          <a:prstGeom prst="rect">
            <a:avLst/>
          </a:prstGeom>
          <a:noFill/>
        </p:spPr>
        <p:txBody>
          <a:bodyPr wrap="square" rtlCol="0">
            <a:spAutoFit/>
          </a:bodyPr>
          <a:lstStyle/>
          <a:p>
            <a:pPr algn="ctr"/>
            <a:r>
              <a:rPr lang="en-GB" sz="3200" u="sng" dirty="0" smtClean="0"/>
              <a:t>Rights of a Parent/Carer</a:t>
            </a:r>
            <a:endParaRPr lang="en-GB" sz="3200" u="sng" dirty="0"/>
          </a:p>
        </p:txBody>
      </p:sp>
    </p:spTree>
    <p:extLst>
      <p:ext uri="{BB962C8B-B14F-4D97-AF65-F5344CB8AC3E}">
        <p14:creationId xmlns:p14="http://schemas.microsoft.com/office/powerpoint/2010/main" val="2586947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088" y="1528721"/>
            <a:ext cx="7730008" cy="2369880"/>
          </a:xfrm>
          <a:prstGeom prst="rect">
            <a:avLst/>
          </a:prstGeom>
          <a:noFill/>
        </p:spPr>
        <p:txBody>
          <a:bodyPr wrap="square" rtlCol="0">
            <a:spAutoFit/>
          </a:bodyPr>
          <a:lstStyle/>
          <a:p>
            <a:r>
              <a:rPr lang="en-GB" sz="2000" b="1" dirty="0" smtClean="0"/>
              <a:t>Will the school have to consult with the parents and carers before delivering the RSHE curriculum?</a:t>
            </a:r>
          </a:p>
          <a:p>
            <a:endParaRPr lang="en-GB" i="1" dirty="0"/>
          </a:p>
          <a:p>
            <a:r>
              <a:rPr lang="en-GB" dirty="0" smtClean="0"/>
              <a:t>Due to the changes in the status of the ‘RSHE curriculum’, all schools are required to consult with parents and carers when developing and reviewing their RSHE policies.  This consultation will inform the school’s decision on when and how certain content is covered and delivered.</a:t>
            </a:r>
          </a:p>
          <a:p>
            <a:endParaRPr lang="en-GB"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332656"/>
            <a:ext cx="7920880" cy="1077218"/>
          </a:xfrm>
          <a:prstGeom prst="rect">
            <a:avLst/>
          </a:prstGeom>
          <a:noFill/>
        </p:spPr>
        <p:txBody>
          <a:bodyPr wrap="square" rtlCol="0">
            <a:spAutoFit/>
          </a:bodyPr>
          <a:lstStyle/>
          <a:p>
            <a:pPr algn="ctr"/>
            <a:r>
              <a:rPr lang="en-GB" sz="3200" u="sng" dirty="0" smtClean="0"/>
              <a:t>Commonly Asked Questions and Misconceptions</a:t>
            </a:r>
            <a:endParaRPr lang="en-GB" sz="3200" u="sng" dirty="0"/>
          </a:p>
        </p:txBody>
      </p:sp>
    </p:spTree>
    <p:extLst>
      <p:ext uri="{BB962C8B-B14F-4D97-AF65-F5344CB8AC3E}">
        <p14:creationId xmlns:p14="http://schemas.microsoft.com/office/powerpoint/2010/main" val="3866509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3200" u="sng" dirty="0" smtClean="0"/>
              <a:t>Why is the Curriculum </a:t>
            </a:r>
            <a:r>
              <a:rPr lang="en-GB" sz="3200" u="sng" dirty="0"/>
              <a:t>C</a:t>
            </a:r>
            <a:r>
              <a:rPr lang="en-GB" sz="3200" u="sng" dirty="0" smtClean="0"/>
              <a:t>hanging?</a:t>
            </a:r>
            <a:endParaRPr lang="en-GB" sz="3200" u="sng" dirty="0"/>
          </a:p>
        </p:txBody>
      </p:sp>
      <p:sp>
        <p:nvSpPr>
          <p:cNvPr id="3" name="Content Placeholder 2"/>
          <p:cNvSpPr>
            <a:spLocks noGrp="1"/>
          </p:cNvSpPr>
          <p:nvPr>
            <p:ph idx="1"/>
          </p:nvPr>
        </p:nvSpPr>
        <p:spPr/>
        <p:txBody>
          <a:bodyPr>
            <a:normAutofit fontScale="92500"/>
          </a:bodyPr>
          <a:lstStyle/>
          <a:p>
            <a:pPr marL="0" indent="0">
              <a:buNone/>
            </a:pPr>
            <a:r>
              <a:rPr lang="en-GB" i="1" dirty="0" smtClean="0"/>
              <a:t>‘Today’s children and young people are growing up in an increasingly complex world and living their lives seamlessly on and offline….children and young people need to know how to be safe and healthy, and how to manage their academic, personal and social lives in a positive way’</a:t>
            </a:r>
          </a:p>
          <a:p>
            <a:pPr marL="0" indent="0">
              <a:buNone/>
            </a:pPr>
            <a:r>
              <a:rPr lang="en-GB" sz="2000" dirty="0" err="1" smtClean="0"/>
              <a:t>DfE</a:t>
            </a:r>
            <a:r>
              <a:rPr lang="en-GB" sz="2000" dirty="0" smtClean="0"/>
              <a:t> Guidance on Relationships Education, Sex Education and Health Education 2019</a:t>
            </a:r>
          </a:p>
          <a:p>
            <a:pPr marL="0" indent="0" algn="ctr">
              <a:buNone/>
            </a:pPr>
            <a:r>
              <a:rPr lang="en-GB" sz="2800" dirty="0" smtClean="0">
                <a:solidFill>
                  <a:srgbClr val="FF0000"/>
                </a:solidFill>
              </a:rPr>
              <a:t>Safeguarding children is at the heart of SMRP’s Relationship, Health and Sex Education curriculum.</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216" y="5805264"/>
            <a:ext cx="929504" cy="84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8024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088" y="1528721"/>
            <a:ext cx="7730008" cy="2369880"/>
          </a:xfrm>
          <a:prstGeom prst="rect">
            <a:avLst/>
          </a:prstGeom>
          <a:noFill/>
        </p:spPr>
        <p:txBody>
          <a:bodyPr wrap="square" rtlCol="0">
            <a:spAutoFit/>
          </a:bodyPr>
          <a:lstStyle/>
          <a:p>
            <a:r>
              <a:rPr lang="en-GB" sz="2000" b="1" dirty="0" smtClean="0"/>
              <a:t>Does the new Relationships Education curriculum take in to account my faith?</a:t>
            </a:r>
          </a:p>
          <a:p>
            <a:endParaRPr lang="en-GB" i="1" dirty="0"/>
          </a:p>
          <a:p>
            <a:r>
              <a:rPr lang="en-GB" dirty="0"/>
              <a:t>The </a:t>
            </a:r>
            <a:r>
              <a:rPr lang="en-GB" dirty="0" err="1"/>
              <a:t>DfE</a:t>
            </a:r>
            <a:r>
              <a:rPr lang="en-GB" dirty="0"/>
              <a:t> states that </a:t>
            </a:r>
            <a:r>
              <a:rPr lang="en-GB" dirty="0" smtClean="0"/>
              <a:t>the Relationships </a:t>
            </a:r>
            <a:r>
              <a:rPr lang="en-GB" dirty="0"/>
              <a:t>Education has been designed to help children from all backgrounds build positive and safe relationships, and to thrive in modern Britain – this means taking into account the religious background of pupils when planning teaching, so that topics are appropriately handled. </a:t>
            </a:r>
            <a:endParaRPr lang="en-GB" dirty="0" smtClean="0"/>
          </a:p>
          <a:p>
            <a:endParaRPr lang="en-GB" dirty="0" smtClean="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332656"/>
            <a:ext cx="7920880" cy="1077218"/>
          </a:xfrm>
          <a:prstGeom prst="rect">
            <a:avLst/>
          </a:prstGeom>
          <a:noFill/>
        </p:spPr>
        <p:txBody>
          <a:bodyPr wrap="square" rtlCol="0">
            <a:spAutoFit/>
          </a:bodyPr>
          <a:lstStyle/>
          <a:p>
            <a:pPr algn="ctr"/>
            <a:r>
              <a:rPr lang="en-GB" sz="3200" u="sng" dirty="0" smtClean="0"/>
              <a:t>Commonly Asked Questions and Misconceptions</a:t>
            </a:r>
            <a:endParaRPr lang="en-GB" sz="3200" u="sng" dirty="0"/>
          </a:p>
        </p:txBody>
      </p:sp>
    </p:spTree>
    <p:extLst>
      <p:ext uri="{BB962C8B-B14F-4D97-AF65-F5344CB8AC3E}">
        <p14:creationId xmlns:p14="http://schemas.microsoft.com/office/powerpoint/2010/main" val="3813882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088" y="1528721"/>
            <a:ext cx="7730008" cy="3139321"/>
          </a:xfrm>
          <a:prstGeom prst="rect">
            <a:avLst/>
          </a:prstGeom>
          <a:noFill/>
        </p:spPr>
        <p:txBody>
          <a:bodyPr wrap="square" rtlCol="0">
            <a:spAutoFit/>
          </a:bodyPr>
          <a:lstStyle/>
          <a:p>
            <a:r>
              <a:rPr lang="en-GB" b="1" dirty="0" smtClean="0"/>
              <a:t>Will my child be taught about Lesbian, Gay, Bisexual and Transgender (LBGTQ+) relationships?</a:t>
            </a:r>
          </a:p>
          <a:p>
            <a:endParaRPr lang="en-GB" i="1" dirty="0"/>
          </a:p>
          <a:p>
            <a:r>
              <a:rPr lang="en-GB" dirty="0"/>
              <a:t>We believe that all pupils should be taught about the society in which they are growing </a:t>
            </a:r>
            <a:r>
              <a:rPr lang="en-GB" dirty="0" smtClean="0"/>
              <a:t>up in. </a:t>
            </a:r>
            <a:r>
              <a:rPr lang="en-GB" dirty="0"/>
              <a:t>Relationships Education is designed to foster respect for others and for difference and </a:t>
            </a:r>
            <a:r>
              <a:rPr lang="en-GB" dirty="0" smtClean="0"/>
              <a:t>to educate </a:t>
            </a:r>
            <a:r>
              <a:rPr lang="en-GB" dirty="0"/>
              <a:t>pupils about healthy relationships. </a:t>
            </a:r>
            <a:endParaRPr lang="en-GB" dirty="0" smtClean="0"/>
          </a:p>
          <a:p>
            <a:endParaRPr lang="en-GB" dirty="0" smtClean="0"/>
          </a:p>
          <a:p>
            <a:r>
              <a:rPr lang="en-GB" dirty="0" smtClean="0"/>
              <a:t>Children will learn that there are different types of loving, healthy relationships and family units.  Equal weight and value will be given to all groups including LBGT+; foster; adoptive; religious and single parent families. No group will be taught in isolation.</a:t>
            </a:r>
            <a:endParaRPr lang="en-GB"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332656"/>
            <a:ext cx="7920880" cy="1077218"/>
          </a:xfrm>
          <a:prstGeom prst="rect">
            <a:avLst/>
          </a:prstGeom>
          <a:noFill/>
        </p:spPr>
        <p:txBody>
          <a:bodyPr wrap="square" rtlCol="0">
            <a:spAutoFit/>
          </a:bodyPr>
          <a:lstStyle/>
          <a:p>
            <a:pPr algn="ctr"/>
            <a:r>
              <a:rPr lang="en-GB" sz="3200" u="sng" dirty="0" smtClean="0"/>
              <a:t>Commonly Asked Questions and Misconceptions</a:t>
            </a:r>
            <a:endParaRPr lang="en-GB" sz="3200" u="sng" dirty="0"/>
          </a:p>
        </p:txBody>
      </p:sp>
    </p:spTree>
    <p:extLst>
      <p:ext uri="{BB962C8B-B14F-4D97-AF65-F5344CB8AC3E}">
        <p14:creationId xmlns:p14="http://schemas.microsoft.com/office/powerpoint/2010/main" val="27218265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088" y="1528721"/>
            <a:ext cx="7730008" cy="1477328"/>
          </a:xfrm>
          <a:prstGeom prst="rect">
            <a:avLst/>
          </a:prstGeom>
          <a:noFill/>
        </p:spPr>
        <p:txBody>
          <a:bodyPr wrap="square" rtlCol="0">
            <a:spAutoFit/>
          </a:bodyPr>
          <a:lstStyle/>
          <a:p>
            <a:r>
              <a:rPr lang="en-GB" b="1" dirty="0" smtClean="0"/>
              <a:t>How do I know what is being taught in my child(</a:t>
            </a:r>
            <a:r>
              <a:rPr lang="en-GB" b="1" dirty="0" err="1" smtClean="0"/>
              <a:t>ren</a:t>
            </a:r>
            <a:r>
              <a:rPr lang="en-GB" b="1" dirty="0" smtClean="0"/>
              <a:t>)’s year group?</a:t>
            </a:r>
          </a:p>
          <a:p>
            <a:endParaRPr lang="en-GB" b="1" dirty="0"/>
          </a:p>
          <a:p>
            <a:r>
              <a:rPr lang="en-GB" dirty="0" smtClean="0"/>
              <a:t>Yearly meeting will be held with the teachers from each year group prior to the RSHE lessons.  Parents and carers will have an opportunity to view the material to be used and ask questions.</a:t>
            </a:r>
            <a:endParaRPr lang="en-GB" i="1"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332656"/>
            <a:ext cx="7920880" cy="584775"/>
          </a:xfrm>
          <a:prstGeom prst="rect">
            <a:avLst/>
          </a:prstGeom>
          <a:noFill/>
        </p:spPr>
        <p:txBody>
          <a:bodyPr wrap="square" rtlCol="0">
            <a:spAutoFit/>
          </a:bodyPr>
          <a:lstStyle/>
          <a:p>
            <a:pPr algn="ctr"/>
            <a:r>
              <a:rPr lang="en-GB" sz="3200" u="sng" dirty="0" smtClean="0"/>
              <a:t>Commonly Asked Questions</a:t>
            </a:r>
            <a:endParaRPr lang="en-GB" sz="3200" u="sng" dirty="0"/>
          </a:p>
        </p:txBody>
      </p:sp>
    </p:spTree>
    <p:extLst>
      <p:ext uri="{BB962C8B-B14F-4D97-AF65-F5344CB8AC3E}">
        <p14:creationId xmlns:p14="http://schemas.microsoft.com/office/powerpoint/2010/main" val="7120974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088" y="1528721"/>
            <a:ext cx="7730008" cy="1754326"/>
          </a:xfrm>
          <a:prstGeom prst="rect">
            <a:avLst/>
          </a:prstGeom>
          <a:noFill/>
        </p:spPr>
        <p:txBody>
          <a:bodyPr wrap="square" rtlCol="0">
            <a:spAutoFit/>
          </a:bodyPr>
          <a:lstStyle/>
          <a:p>
            <a:r>
              <a:rPr lang="en-GB" dirty="0" smtClean="0"/>
              <a:t>This is the initial start of our consultation with you our parent and carers. There will be a questionnaire following on from this presentation to allow you to share your views and opinions on the changes to the RSHE curriculum and the content of the Jigsaw scheme.</a:t>
            </a:r>
          </a:p>
          <a:p>
            <a:endParaRPr lang="en-GB" dirty="0" smtClean="0"/>
          </a:p>
          <a:p>
            <a:endParaRPr lang="en-GB"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332656"/>
            <a:ext cx="7920880" cy="584775"/>
          </a:xfrm>
          <a:prstGeom prst="rect">
            <a:avLst/>
          </a:prstGeom>
          <a:noFill/>
        </p:spPr>
        <p:txBody>
          <a:bodyPr wrap="square" rtlCol="0">
            <a:spAutoFit/>
          </a:bodyPr>
          <a:lstStyle/>
          <a:p>
            <a:pPr algn="ctr"/>
            <a:r>
              <a:rPr lang="en-GB" sz="3200" u="sng" dirty="0" smtClean="0"/>
              <a:t>What Next?</a:t>
            </a:r>
            <a:endParaRPr lang="en-GB" sz="3200" u="sng" dirty="0"/>
          </a:p>
        </p:txBody>
      </p:sp>
    </p:spTree>
    <p:extLst>
      <p:ext uri="{BB962C8B-B14F-4D97-AF65-F5344CB8AC3E}">
        <p14:creationId xmlns:p14="http://schemas.microsoft.com/office/powerpoint/2010/main" val="2049298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5805264"/>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5576" y="2780928"/>
            <a:ext cx="7920880" cy="584775"/>
          </a:xfrm>
          <a:prstGeom prst="rect">
            <a:avLst/>
          </a:prstGeom>
          <a:noFill/>
        </p:spPr>
        <p:txBody>
          <a:bodyPr wrap="square" rtlCol="0">
            <a:spAutoFit/>
          </a:bodyPr>
          <a:lstStyle/>
          <a:p>
            <a:pPr algn="ctr"/>
            <a:r>
              <a:rPr lang="en-GB" sz="3200" dirty="0" smtClean="0"/>
              <a:t>Thank You for Coming to this Meeting</a:t>
            </a:r>
            <a:endParaRPr lang="en-GB" sz="3200" dirty="0"/>
          </a:p>
        </p:txBody>
      </p:sp>
    </p:spTree>
    <p:extLst>
      <p:ext uri="{BB962C8B-B14F-4D97-AF65-F5344CB8AC3E}">
        <p14:creationId xmlns:p14="http://schemas.microsoft.com/office/powerpoint/2010/main" val="1379472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u="sng" dirty="0" smtClean="0"/>
              <a:t>Why is the Curriculum Changing?</a:t>
            </a:r>
            <a:endParaRPr lang="en-GB" sz="3200" u="sng" dirty="0"/>
          </a:p>
        </p:txBody>
      </p:sp>
      <p:sp>
        <p:nvSpPr>
          <p:cNvPr id="3" name="Content Placeholder 2"/>
          <p:cNvSpPr>
            <a:spLocks noGrp="1"/>
          </p:cNvSpPr>
          <p:nvPr>
            <p:ph idx="1"/>
          </p:nvPr>
        </p:nvSpPr>
        <p:spPr>
          <a:xfrm>
            <a:off x="467544" y="1484784"/>
            <a:ext cx="8229600" cy="4525963"/>
          </a:xfrm>
        </p:spPr>
        <p:txBody>
          <a:bodyPr>
            <a:normAutofit/>
          </a:bodyPr>
          <a:lstStyle/>
          <a:p>
            <a:pPr marL="0" indent="0" algn="just">
              <a:buNone/>
            </a:pPr>
            <a:r>
              <a:rPr lang="en-US" sz="2800" dirty="0" smtClean="0"/>
              <a:t>In light of this, legislation was changed to ensure:</a:t>
            </a:r>
          </a:p>
          <a:p>
            <a:pPr marL="0" indent="0" algn="just">
              <a:buNone/>
            </a:pPr>
            <a:endParaRPr lang="en-US" sz="2800" dirty="0" smtClean="0"/>
          </a:p>
          <a:p>
            <a:pPr algn="just"/>
            <a:r>
              <a:rPr lang="en-US" sz="2800" dirty="0" smtClean="0"/>
              <a:t>Relationships  and Health Education compulsory for all pupils receiving primary education.</a:t>
            </a:r>
          </a:p>
          <a:p>
            <a:endParaRPr lang="en-GB"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5445224"/>
            <a:ext cx="98583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92088"/>
          </a:xfrm>
        </p:spPr>
        <p:txBody>
          <a:bodyPr>
            <a:normAutofit/>
          </a:bodyPr>
          <a:lstStyle/>
          <a:p>
            <a:r>
              <a:rPr lang="en-GB" sz="3200" u="sng" dirty="0" smtClean="0"/>
              <a:t>Why is the curriculum changing</a:t>
            </a:r>
            <a:r>
              <a:rPr lang="en-GB" sz="3200" u="sng" dirty="0"/>
              <a:t>?</a:t>
            </a:r>
          </a:p>
        </p:txBody>
      </p:sp>
      <p:sp>
        <p:nvSpPr>
          <p:cNvPr id="3" name="Content Placeholder 2"/>
          <p:cNvSpPr>
            <a:spLocks noGrp="1"/>
          </p:cNvSpPr>
          <p:nvPr>
            <p:ph idx="1"/>
          </p:nvPr>
        </p:nvSpPr>
        <p:spPr>
          <a:xfrm>
            <a:off x="457200" y="1196752"/>
            <a:ext cx="8229600" cy="5256584"/>
          </a:xfrm>
        </p:spPr>
        <p:txBody>
          <a:bodyPr>
            <a:normAutofit fontScale="47500" lnSpcReduction="20000"/>
          </a:bodyPr>
          <a:lstStyle/>
          <a:p>
            <a:pPr marL="0" indent="0" algn="just">
              <a:buNone/>
            </a:pPr>
            <a:r>
              <a:rPr lang="en-GB" sz="7400" dirty="0" smtClean="0"/>
              <a:t>In addition the Equality Act of 2010 protects every British citizen from discrimination because of the following protected characteristics:</a:t>
            </a:r>
          </a:p>
          <a:p>
            <a:pPr marL="0" indent="0" algn="just">
              <a:buNone/>
            </a:pPr>
            <a:endParaRPr lang="en-GB" sz="5100" dirty="0" smtClean="0"/>
          </a:p>
          <a:p>
            <a:pPr marL="457200" lvl="1" indent="0" algn="just">
              <a:buNone/>
            </a:pPr>
            <a:endParaRPr lang="en-GB" sz="5100" dirty="0" smtClean="0"/>
          </a:p>
          <a:p>
            <a:pPr marL="457200" lvl="1" indent="0" algn="just">
              <a:buNone/>
            </a:pPr>
            <a:endParaRPr lang="en-GB" sz="5100" dirty="0" smtClean="0"/>
          </a:p>
          <a:p>
            <a:pPr marL="0" indent="0" algn="just">
              <a:buNone/>
            </a:pPr>
            <a:r>
              <a:rPr lang="en-GB" sz="7400" dirty="0" smtClean="0"/>
              <a:t>Part </a:t>
            </a:r>
            <a:r>
              <a:rPr lang="en-GB" sz="7400" dirty="0"/>
              <a:t>of the Equality ‘duty’ is to teach children about </a:t>
            </a:r>
            <a:r>
              <a:rPr lang="en-GB" sz="7400" dirty="0" smtClean="0"/>
              <a:t>their rights </a:t>
            </a:r>
            <a:r>
              <a:rPr lang="en-GB" sz="7400" dirty="0"/>
              <a:t>and </a:t>
            </a:r>
            <a:r>
              <a:rPr lang="en-GB" sz="7400" dirty="0" smtClean="0"/>
              <a:t>responsibilities; acceptance; </a:t>
            </a:r>
            <a:r>
              <a:rPr lang="en-GB" sz="7400" dirty="0"/>
              <a:t>empathy and understanding of others. </a:t>
            </a:r>
            <a:r>
              <a:rPr lang="en-GB" sz="7400" dirty="0" smtClean="0"/>
              <a:t> </a:t>
            </a:r>
          </a:p>
          <a:p>
            <a:pPr marL="0" indent="0">
              <a:buNone/>
            </a:pPr>
            <a:endParaRPr lang="en-GB" sz="4300" dirty="0"/>
          </a:p>
          <a:p>
            <a:pPr marL="0" indent="0">
              <a:buNone/>
            </a:pPr>
            <a:endParaRPr lang="en-GB" dirty="0"/>
          </a:p>
        </p:txBody>
      </p:sp>
      <p:sp>
        <p:nvSpPr>
          <p:cNvPr id="4" name="TextBox 3"/>
          <p:cNvSpPr txBox="1"/>
          <p:nvPr/>
        </p:nvSpPr>
        <p:spPr>
          <a:xfrm>
            <a:off x="555035" y="2928719"/>
            <a:ext cx="8136904" cy="1015663"/>
          </a:xfrm>
          <a:prstGeom prst="rect">
            <a:avLst/>
          </a:prstGeom>
          <a:noFill/>
        </p:spPr>
        <p:txBody>
          <a:bodyPr wrap="square" rtlCol="0">
            <a:spAutoFit/>
          </a:bodyPr>
          <a:lstStyle/>
          <a:p>
            <a:r>
              <a:rPr lang="en-GB" sz="2000" dirty="0" smtClean="0">
                <a:solidFill>
                  <a:srgbClr val="00B050"/>
                </a:solidFill>
              </a:rPr>
              <a:t>Age	Disability</a:t>
            </a:r>
            <a:r>
              <a:rPr lang="en-GB" sz="2000" dirty="0">
                <a:solidFill>
                  <a:srgbClr val="00B050"/>
                </a:solidFill>
              </a:rPr>
              <a:t>	</a:t>
            </a:r>
            <a:r>
              <a:rPr lang="en-GB" sz="2000" dirty="0" smtClean="0">
                <a:solidFill>
                  <a:srgbClr val="00B050"/>
                </a:solidFill>
              </a:rPr>
              <a:t>Race	Religion or belief		Sex</a:t>
            </a:r>
          </a:p>
          <a:p>
            <a:r>
              <a:rPr lang="en-GB" sz="2000" dirty="0" smtClean="0">
                <a:solidFill>
                  <a:srgbClr val="00B050"/>
                </a:solidFill>
              </a:rPr>
              <a:t>		Pregnancy and maternity		Sexual orientation</a:t>
            </a:r>
          </a:p>
          <a:p>
            <a:r>
              <a:rPr lang="en-GB" sz="2000" dirty="0" smtClean="0">
                <a:solidFill>
                  <a:srgbClr val="00B050"/>
                </a:solidFill>
              </a:rPr>
              <a:t>Gender reassignment	Marriage and  civil partnership</a:t>
            </a:r>
            <a:endParaRPr lang="en-GB" sz="2000" dirty="0">
              <a:solidFill>
                <a:srgbClr val="00B05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546" y="5805264"/>
            <a:ext cx="936104" cy="85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247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u="sng" dirty="0" smtClean="0"/>
              <a:t>Why RSHE at SMRP is Important</a:t>
            </a:r>
            <a:endParaRPr lang="en-GB" sz="3200" u="sng" dirty="0"/>
          </a:p>
        </p:txBody>
      </p:sp>
      <p:sp>
        <p:nvSpPr>
          <p:cNvPr id="3" name="Content Placeholder 2"/>
          <p:cNvSpPr>
            <a:spLocks noGrp="1"/>
          </p:cNvSpPr>
          <p:nvPr>
            <p:ph idx="1"/>
          </p:nvPr>
        </p:nvSpPr>
        <p:spPr>
          <a:xfrm>
            <a:off x="457200" y="980728"/>
            <a:ext cx="8229600" cy="5184576"/>
          </a:xfrm>
        </p:spPr>
        <p:txBody>
          <a:bodyPr>
            <a:normAutofit fontScale="92500" lnSpcReduction="10000"/>
          </a:bodyPr>
          <a:lstStyle/>
          <a:p>
            <a:pPr marL="0" indent="0">
              <a:buNone/>
            </a:pPr>
            <a:r>
              <a:rPr lang="en-GB" dirty="0" smtClean="0"/>
              <a:t>At SMRP we believe that high quality Relationship, Sex and Health education helps to create a safe school community in which children can:</a:t>
            </a:r>
          </a:p>
          <a:p>
            <a:pPr marL="0" indent="0">
              <a:buNone/>
            </a:pPr>
            <a:endParaRPr lang="en-GB" dirty="0"/>
          </a:p>
          <a:p>
            <a:r>
              <a:rPr lang="en-GB" dirty="0" smtClean="0"/>
              <a:t>Grow, learn, and develop positive, healthy behaviours for life. </a:t>
            </a:r>
          </a:p>
          <a:p>
            <a:r>
              <a:rPr lang="en-GB" dirty="0" smtClean="0"/>
              <a:t>Prepares them for the challenges, opportunities and responsibilities of adult life. </a:t>
            </a:r>
          </a:p>
          <a:p>
            <a:r>
              <a:rPr lang="en-GB" dirty="0" smtClean="0"/>
              <a:t>A comprehensive RSHE curriculum can have a positive impact on children’s health and wellbeing and their ability to achieve.</a:t>
            </a:r>
          </a:p>
          <a:p>
            <a:pPr marL="0" indent="0">
              <a:buNone/>
            </a:pPr>
            <a:endParaRPr lang="en-GB"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733256"/>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245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u="sng" dirty="0" smtClean="0"/>
              <a:t>Statutory Guidelines for Teaching RSHE</a:t>
            </a:r>
            <a:endParaRPr lang="en-GB" sz="3200" u="sng" dirty="0"/>
          </a:p>
        </p:txBody>
      </p:sp>
      <p:sp>
        <p:nvSpPr>
          <p:cNvPr id="3" name="Content Placeholder 2"/>
          <p:cNvSpPr>
            <a:spLocks noGrp="1"/>
          </p:cNvSpPr>
          <p:nvPr>
            <p:ph idx="1"/>
          </p:nvPr>
        </p:nvSpPr>
        <p:spPr/>
        <p:txBody>
          <a:bodyPr>
            <a:normAutofit/>
          </a:bodyPr>
          <a:lstStyle/>
          <a:p>
            <a:r>
              <a:rPr lang="en-GB" dirty="0" smtClean="0"/>
              <a:t>Relationships and Health education will be compulsory for </a:t>
            </a:r>
            <a:r>
              <a:rPr lang="en-GB" b="1" dirty="0" smtClean="0"/>
              <a:t>ALL</a:t>
            </a:r>
            <a:r>
              <a:rPr lang="en-GB" dirty="0" smtClean="0"/>
              <a:t> primary aged pupils from September 2020. </a:t>
            </a:r>
          </a:p>
          <a:p>
            <a:pPr marL="0" indent="0">
              <a:buNone/>
            </a:pPr>
            <a:endParaRPr lang="en-GB" dirty="0" smtClean="0"/>
          </a:p>
          <a:p>
            <a:r>
              <a:rPr lang="en-GB" dirty="0" smtClean="0"/>
              <a:t>Schools are encouraged to provide a sex education curriculum that meets the needs of their pupils.  </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733256"/>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915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3888432" cy="5565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18924" y="872877"/>
            <a:ext cx="3960440" cy="1569660"/>
          </a:xfrm>
          <a:prstGeom prst="rect">
            <a:avLst/>
          </a:prstGeom>
        </p:spPr>
        <p:txBody>
          <a:bodyPr wrap="square">
            <a:spAutoFit/>
          </a:bodyPr>
          <a:lstStyle/>
          <a:p>
            <a:pPr lvl="0" algn="just">
              <a:spcBef>
                <a:spcPct val="0"/>
              </a:spcBef>
            </a:pPr>
            <a:r>
              <a:rPr lang="en-GB" sz="2400" dirty="0">
                <a:solidFill>
                  <a:prstClr val="black"/>
                </a:solidFill>
                <a:ea typeface="+mj-ea"/>
                <a:cs typeface="+mj-cs"/>
              </a:rPr>
              <a:t>At SMRP </a:t>
            </a:r>
            <a:r>
              <a:rPr lang="en-GB" sz="2400" dirty="0" smtClean="0">
                <a:solidFill>
                  <a:prstClr val="black"/>
                </a:solidFill>
                <a:ea typeface="+mj-ea"/>
                <a:cs typeface="+mj-cs"/>
              </a:rPr>
              <a:t>we have and will continue to use the Jigsaw scheme of work.</a:t>
            </a:r>
          </a:p>
          <a:p>
            <a:pPr lvl="0" algn="just">
              <a:spcBef>
                <a:spcPct val="0"/>
              </a:spcBef>
            </a:pPr>
            <a:endParaRPr lang="en-GB" sz="2400" dirty="0" smtClean="0">
              <a:solidFill>
                <a:prstClr val="black"/>
              </a:solidFill>
              <a:ea typeface="+mj-ea"/>
              <a:cs typeface="+mj-cs"/>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5733256"/>
            <a:ext cx="9874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16016" y="116632"/>
            <a:ext cx="3600400" cy="584775"/>
          </a:xfrm>
          <a:prstGeom prst="rect">
            <a:avLst/>
          </a:prstGeom>
          <a:noFill/>
        </p:spPr>
        <p:txBody>
          <a:bodyPr wrap="square" rtlCol="0">
            <a:spAutoFit/>
          </a:bodyPr>
          <a:lstStyle/>
          <a:p>
            <a:pPr algn="ctr"/>
            <a:r>
              <a:rPr lang="en-GB" sz="3200" u="sng" dirty="0" smtClean="0"/>
              <a:t>Jigsaw Overview</a:t>
            </a:r>
            <a:endParaRPr lang="en-GB" sz="3200" u="sng" dirty="0"/>
          </a:p>
        </p:txBody>
      </p:sp>
    </p:spTree>
    <p:extLst>
      <p:ext uri="{BB962C8B-B14F-4D97-AF65-F5344CB8AC3E}">
        <p14:creationId xmlns:p14="http://schemas.microsoft.com/office/powerpoint/2010/main" val="2342358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3074</Words>
  <Application>Microsoft Office PowerPoint</Application>
  <PresentationFormat>On-screen Show (4:3)</PresentationFormat>
  <Paragraphs>237</Paragraphs>
  <Slides>44</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St Mary Redcliffe Primary School  RSHE Parent/Carer’s Meeting</vt:lpstr>
      <vt:lpstr>Meeting Content:</vt:lpstr>
      <vt:lpstr>PowerPoint Presentation</vt:lpstr>
      <vt:lpstr>Why is the Curriculum Changing?</vt:lpstr>
      <vt:lpstr>Why is the Curriculum Changing?</vt:lpstr>
      <vt:lpstr>Why is the curriculum changing?</vt:lpstr>
      <vt:lpstr>Why RSHE at SMRP is Important</vt:lpstr>
      <vt:lpstr>Statutory Guidelines for Teaching RSHE</vt:lpstr>
      <vt:lpstr>PowerPoint Presentation</vt:lpstr>
      <vt:lpstr>PowerPoint Presentation</vt:lpstr>
      <vt:lpstr>PowerPoint Presentation</vt:lpstr>
      <vt:lpstr>What Does the Relationship Curriculum look like at SMRP?</vt:lpstr>
      <vt:lpstr>What Does the Relationship Curriculum look like at SMRP?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Mary Redcliffe Primary School RSHE Parent/Carer’s Meeting</dc:title>
  <dc:creator>Tessa</dc:creator>
  <cp:lastModifiedBy>Meg Dudding</cp:lastModifiedBy>
  <cp:revision>67</cp:revision>
  <dcterms:created xsi:type="dcterms:W3CDTF">2021-02-22T19:27:33Z</dcterms:created>
  <dcterms:modified xsi:type="dcterms:W3CDTF">2021-04-26T16:08:01Z</dcterms:modified>
</cp:coreProperties>
</file>