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278" autoAdjust="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Parent/carer session 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Tuesday 8</a:t>
            </a:r>
            <a:r>
              <a:rPr lang="en-GB" baseline="30000" dirty="0" smtClean="0"/>
              <a:t>th</a:t>
            </a:r>
            <a:r>
              <a:rPr lang="en-GB" dirty="0" smtClean="0"/>
              <a:t> February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9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Behaviour Approach</a:t>
            </a:r>
          </a:p>
          <a:p>
            <a:r>
              <a:rPr lang="en-GB" dirty="0" smtClean="0"/>
              <a:t>The 5 pillars</a:t>
            </a:r>
          </a:p>
          <a:p>
            <a:r>
              <a:rPr lang="en-GB" dirty="0" smtClean="0"/>
              <a:t>School Rules</a:t>
            </a:r>
          </a:p>
          <a:p>
            <a:r>
              <a:rPr lang="en-GB" dirty="0" smtClean="0"/>
              <a:t>Our expectations</a:t>
            </a:r>
          </a:p>
          <a:p>
            <a:r>
              <a:rPr lang="en-GB" dirty="0" smtClean="0"/>
              <a:t>Restorative Process</a:t>
            </a:r>
          </a:p>
          <a:p>
            <a:r>
              <a:rPr lang="en-GB" dirty="0" smtClean="0"/>
              <a:t>Questions and Answers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49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our approach to behaviour at SMR?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Paul Dix – When the adults changes, everything changes</a:t>
            </a:r>
          </a:p>
          <a:p>
            <a:r>
              <a:rPr lang="en-GB" dirty="0"/>
              <a:t>Behaviour as communication</a:t>
            </a:r>
          </a:p>
          <a:p>
            <a:r>
              <a:rPr lang="en-GB" dirty="0" smtClean="0"/>
              <a:t>Safeguarding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1026" name="Picture 2" descr="When the Adults Change, Everything Changes: Seismic shifts in school  behaviour : Paul Dix: Amazon.co.uk: 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969" y="2015732"/>
            <a:ext cx="2652261" cy="3982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61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pivotal approach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30254" y="2124074"/>
            <a:ext cx="8667781" cy="375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9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School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Safe</a:t>
            </a:r>
          </a:p>
          <a:p>
            <a:r>
              <a:rPr lang="en-GB" dirty="0" smtClean="0"/>
              <a:t>Mindful</a:t>
            </a:r>
          </a:p>
          <a:p>
            <a:r>
              <a:rPr lang="en-GB" dirty="0" smtClean="0"/>
              <a:t>Ready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904" y="2233446"/>
            <a:ext cx="3347149" cy="330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1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expect – 8 stages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/>
              <a:t>Meet and greet </a:t>
            </a:r>
            <a:endParaRPr lang="en-GB" dirty="0" smtClean="0"/>
          </a:p>
          <a:p>
            <a:pPr lvl="0"/>
            <a:r>
              <a:rPr lang="en-GB" dirty="0" smtClean="0"/>
              <a:t>Refer </a:t>
            </a:r>
          </a:p>
          <a:p>
            <a:pPr lvl="0"/>
            <a:r>
              <a:rPr lang="en-GB" dirty="0" smtClean="0"/>
              <a:t>Model </a:t>
            </a:r>
          </a:p>
          <a:p>
            <a:pPr lvl="0"/>
            <a:r>
              <a:rPr lang="en-GB" dirty="0" smtClean="0"/>
              <a:t>Plan </a:t>
            </a:r>
            <a:r>
              <a:rPr lang="en-GB" dirty="0"/>
              <a:t>lessons </a:t>
            </a:r>
            <a:endParaRPr lang="en-GB" dirty="0" smtClean="0"/>
          </a:p>
          <a:p>
            <a:pPr lvl="0"/>
            <a:r>
              <a:rPr lang="en-GB" dirty="0" smtClean="0"/>
              <a:t>Use </a:t>
            </a:r>
          </a:p>
          <a:p>
            <a:pPr lvl="0"/>
            <a:r>
              <a:rPr lang="en-GB" dirty="0" smtClean="0"/>
              <a:t>Be </a:t>
            </a:r>
            <a:r>
              <a:rPr lang="en-GB" dirty="0"/>
              <a:t>calm </a:t>
            </a:r>
            <a:endParaRPr lang="en-GB" dirty="0" smtClean="0"/>
          </a:p>
          <a:p>
            <a:pPr lvl="0"/>
            <a:r>
              <a:rPr lang="en-GB" dirty="0" smtClean="0"/>
              <a:t>Restore</a:t>
            </a:r>
          </a:p>
          <a:p>
            <a:pPr lvl="0"/>
            <a:r>
              <a:rPr lang="en-GB" dirty="0" smtClean="0"/>
              <a:t>First attention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83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restorative process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4954493" y="2006283"/>
            <a:ext cx="1846901" cy="1485856"/>
            <a:chOff x="4635785" y="-72142"/>
            <a:chExt cx="1899836" cy="1939745"/>
          </a:xfrm>
        </p:grpSpPr>
        <p:sp>
          <p:nvSpPr>
            <p:cNvPr id="6" name="Oval 5"/>
            <p:cNvSpPr/>
            <p:nvPr/>
          </p:nvSpPr>
          <p:spPr>
            <a:xfrm>
              <a:off x="4635785" y="-72142"/>
              <a:ext cx="1899836" cy="1939745"/>
            </a:xfrm>
            <a:prstGeom prst="ellipse">
              <a:avLst/>
            </a:prstGeom>
            <a:solidFill>
              <a:srgbClr val="FFC000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Oval 4"/>
            <p:cNvSpPr txBox="1"/>
            <p:nvPr/>
          </p:nvSpPr>
          <p:spPr>
            <a:xfrm>
              <a:off x="4914010" y="211927"/>
              <a:ext cx="1343386" cy="13716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>
                  <a:solidFill>
                    <a:sysClr val="windowText" lastClr="000000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The Reminder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b="1" kern="120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347076" y="2888548"/>
            <a:ext cx="1748223" cy="1735703"/>
            <a:chOff x="6966245" y="1637015"/>
            <a:chExt cx="1928905" cy="1928905"/>
          </a:xfrm>
        </p:grpSpPr>
        <p:sp>
          <p:nvSpPr>
            <p:cNvPr id="9" name="Oval 8"/>
            <p:cNvSpPr/>
            <p:nvPr/>
          </p:nvSpPr>
          <p:spPr>
            <a:xfrm>
              <a:off x="6966245" y="1637015"/>
              <a:ext cx="1928905" cy="1928905"/>
            </a:xfrm>
            <a:prstGeom prst="ellipse">
              <a:avLst/>
            </a:prstGeom>
            <a:solidFill>
              <a:srgbClr val="FFC000">
                <a:hueOff val="2079139"/>
                <a:satOff val="-9594"/>
                <a:lumOff val="353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Oval 4"/>
            <p:cNvSpPr txBox="1"/>
            <p:nvPr/>
          </p:nvSpPr>
          <p:spPr>
            <a:xfrm>
              <a:off x="7248727" y="1919497"/>
              <a:ext cx="1363941" cy="13639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>
                  <a:solidFill>
                    <a:sysClr val="windowText" lastClr="000000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The Caution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21097" y="4878439"/>
            <a:ext cx="1768653" cy="1776376"/>
            <a:chOff x="6070537" y="4393721"/>
            <a:chExt cx="1928905" cy="1928905"/>
          </a:xfrm>
        </p:grpSpPr>
        <p:sp>
          <p:nvSpPr>
            <p:cNvPr id="12" name="Oval 11"/>
            <p:cNvSpPr/>
            <p:nvPr/>
          </p:nvSpPr>
          <p:spPr>
            <a:xfrm>
              <a:off x="6070537" y="4393721"/>
              <a:ext cx="1928905" cy="1928905"/>
            </a:xfrm>
            <a:prstGeom prst="ellipse">
              <a:avLst/>
            </a:prstGeom>
            <a:solidFill>
              <a:srgbClr val="FFC000">
                <a:hueOff val="4158277"/>
                <a:satOff val="-19187"/>
                <a:lumOff val="706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Oval 4"/>
            <p:cNvSpPr txBox="1"/>
            <p:nvPr/>
          </p:nvSpPr>
          <p:spPr>
            <a:xfrm>
              <a:off x="6353019" y="4676203"/>
              <a:ext cx="1363941" cy="13639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 </a:t>
              </a:r>
              <a:r>
                <a:rPr lang="en-US" sz="1800"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Last Chance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598838" y="4878439"/>
            <a:ext cx="1992064" cy="1738758"/>
            <a:chOff x="3171965" y="4252930"/>
            <a:chExt cx="1928905" cy="2210487"/>
          </a:xfrm>
        </p:grpSpPr>
        <p:sp>
          <p:nvSpPr>
            <p:cNvPr id="15" name="Oval 14"/>
            <p:cNvSpPr/>
            <p:nvPr/>
          </p:nvSpPr>
          <p:spPr>
            <a:xfrm>
              <a:off x="3171965" y="4252930"/>
              <a:ext cx="1928905" cy="2210487"/>
            </a:xfrm>
            <a:prstGeom prst="ellipse">
              <a:avLst/>
            </a:prstGeom>
            <a:solidFill>
              <a:srgbClr val="FFC000">
                <a:hueOff val="6237415"/>
                <a:satOff val="-28781"/>
                <a:lumOff val="1059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6" name="Oval 4"/>
            <p:cNvSpPr txBox="1"/>
            <p:nvPr/>
          </p:nvSpPr>
          <p:spPr>
            <a:xfrm>
              <a:off x="3454447" y="4576648"/>
              <a:ext cx="1363941" cy="15630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>
                  <a:solidFill>
                    <a:sysClr val="windowText" lastClr="000000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"Take a moment of time"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156809" y="2987062"/>
            <a:ext cx="2182333" cy="1748762"/>
            <a:chOff x="2201473" y="1637015"/>
            <a:chExt cx="2078472" cy="1928905"/>
          </a:xfrm>
        </p:grpSpPr>
        <p:sp>
          <p:nvSpPr>
            <p:cNvPr id="18" name="Oval 17"/>
            <p:cNvSpPr/>
            <p:nvPr/>
          </p:nvSpPr>
          <p:spPr>
            <a:xfrm>
              <a:off x="2201473" y="1637015"/>
              <a:ext cx="2078472" cy="1928905"/>
            </a:xfrm>
            <a:prstGeom prst="ellipse">
              <a:avLst/>
            </a:prstGeom>
            <a:solidFill>
              <a:srgbClr val="FFC000">
                <a:hueOff val="10395692"/>
                <a:satOff val="-47968"/>
                <a:lumOff val="1765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9" name="Oval 4"/>
            <p:cNvSpPr txBox="1"/>
            <p:nvPr/>
          </p:nvSpPr>
          <p:spPr>
            <a:xfrm>
              <a:off x="2505858" y="1919497"/>
              <a:ext cx="1469702" cy="13639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>
                  <a:solidFill>
                    <a:sysClr val="windowText" lastClr="000000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Restorative Conversation with my class teacher </a:t>
              </a:r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7841" y="3624406"/>
            <a:ext cx="1283080" cy="12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88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Consistent language</a:t>
            </a:r>
            <a:endParaRPr lang="en-GB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9592" y="3216683"/>
            <a:ext cx="2541951" cy="27840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“Thank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for………………….. (listening straight away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)”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expect…………… (to see all of the tools left nearly on the table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)”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 you will…………………… (held Timmy to clean up water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)”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 see ……………….. (pick up the crisp packet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)”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to…………………………(speak to me at the side of the room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)”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“We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will………………………(try again tomorrow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)”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60352" y="1585566"/>
            <a:ext cx="1846901" cy="1485856"/>
            <a:chOff x="4635785" y="-72142"/>
            <a:chExt cx="1899836" cy="1939745"/>
          </a:xfrm>
        </p:grpSpPr>
        <p:sp>
          <p:nvSpPr>
            <p:cNvPr id="8" name="Oval 7"/>
            <p:cNvSpPr/>
            <p:nvPr/>
          </p:nvSpPr>
          <p:spPr>
            <a:xfrm>
              <a:off x="4635785" y="-72142"/>
              <a:ext cx="1899836" cy="1939745"/>
            </a:xfrm>
            <a:prstGeom prst="ellipse">
              <a:avLst/>
            </a:prstGeom>
            <a:solidFill>
              <a:srgbClr val="FFC000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4914010" y="211927"/>
              <a:ext cx="1343386" cy="13716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>
                  <a:solidFill>
                    <a:sysClr val="windowText" lastClr="000000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The Reminder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b="1" kern="120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08560" y="1402885"/>
            <a:ext cx="1748223" cy="1735703"/>
            <a:chOff x="6966245" y="1637015"/>
            <a:chExt cx="1928905" cy="1928905"/>
          </a:xfrm>
        </p:grpSpPr>
        <p:sp>
          <p:nvSpPr>
            <p:cNvPr id="11" name="Oval 10"/>
            <p:cNvSpPr/>
            <p:nvPr/>
          </p:nvSpPr>
          <p:spPr>
            <a:xfrm>
              <a:off x="6966245" y="1637015"/>
              <a:ext cx="1928905" cy="1928905"/>
            </a:xfrm>
            <a:prstGeom prst="ellipse">
              <a:avLst/>
            </a:prstGeom>
            <a:solidFill>
              <a:srgbClr val="FFC000">
                <a:hueOff val="2079139"/>
                <a:satOff val="-9594"/>
                <a:lumOff val="353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Oval 4"/>
            <p:cNvSpPr txBox="1"/>
            <p:nvPr/>
          </p:nvSpPr>
          <p:spPr>
            <a:xfrm>
              <a:off x="7248727" y="1919497"/>
              <a:ext cx="1363941" cy="13639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>
                  <a:solidFill>
                    <a:sysClr val="windowText" lastClr="000000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The Caution</a:t>
              </a:r>
            </a:p>
          </p:txBody>
        </p:sp>
      </p:grp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527643" y="3216683"/>
            <a:ext cx="2058102" cy="10134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when I spoke to you about…………………”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what I expect”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you”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351296" y="1382548"/>
            <a:ext cx="1768653" cy="1776376"/>
            <a:chOff x="6070537" y="4393721"/>
            <a:chExt cx="1928905" cy="1928905"/>
          </a:xfrm>
        </p:grpSpPr>
        <p:sp>
          <p:nvSpPr>
            <p:cNvPr id="15" name="Oval 14"/>
            <p:cNvSpPr/>
            <p:nvPr/>
          </p:nvSpPr>
          <p:spPr>
            <a:xfrm>
              <a:off x="6070537" y="4393721"/>
              <a:ext cx="1928905" cy="1928905"/>
            </a:xfrm>
            <a:prstGeom prst="ellipse">
              <a:avLst/>
            </a:prstGeom>
            <a:solidFill>
              <a:srgbClr val="FFC000">
                <a:hueOff val="4158277"/>
                <a:satOff val="-19187"/>
                <a:lumOff val="706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6" name="Oval 4"/>
            <p:cNvSpPr txBox="1"/>
            <p:nvPr/>
          </p:nvSpPr>
          <p:spPr>
            <a:xfrm>
              <a:off x="6353019" y="4676203"/>
              <a:ext cx="1363941" cy="13639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 </a:t>
              </a:r>
              <a:r>
                <a:rPr lang="en-US" sz="1800"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Last Chance</a:t>
              </a:r>
            </a:p>
          </p:txBody>
        </p:sp>
      </p:grp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6100704" y="3216683"/>
            <a:ext cx="2386648" cy="2093279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have noticed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“You know our rule about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“Do you remember when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?.........”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“That is the behaviour I need to 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“Thank-you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listening”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128543" y="1410162"/>
            <a:ext cx="2182333" cy="1748762"/>
            <a:chOff x="2201473" y="1637015"/>
            <a:chExt cx="2078472" cy="1928905"/>
          </a:xfrm>
        </p:grpSpPr>
        <p:sp>
          <p:nvSpPr>
            <p:cNvPr id="19" name="Oval 18"/>
            <p:cNvSpPr/>
            <p:nvPr/>
          </p:nvSpPr>
          <p:spPr>
            <a:xfrm>
              <a:off x="2201473" y="1637015"/>
              <a:ext cx="2078472" cy="1928905"/>
            </a:xfrm>
            <a:prstGeom prst="ellipse">
              <a:avLst/>
            </a:prstGeom>
            <a:solidFill>
              <a:srgbClr val="FFC000">
                <a:hueOff val="10395692"/>
                <a:satOff val="-47968"/>
                <a:lumOff val="1765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0" name="Oval 4"/>
            <p:cNvSpPr txBox="1"/>
            <p:nvPr/>
          </p:nvSpPr>
          <p:spPr>
            <a:xfrm>
              <a:off x="2505858" y="1919497"/>
              <a:ext cx="1469702" cy="13639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>
                  <a:solidFill>
                    <a:sysClr val="windowText" lastClr="000000"/>
                  </a:solidFill>
                  <a:latin typeface="Comic Sans MS" panose="030F0702030302020204" pitchFamily="66" charset="0"/>
                  <a:ea typeface="+mn-ea"/>
                  <a:cs typeface="+mn-cs"/>
                </a:rPr>
                <a:t>Restorative Conversation with my class teacher </a:t>
              </a:r>
            </a:p>
          </p:txBody>
        </p:sp>
      </p:grpSp>
      <p:sp>
        <p:nvSpPr>
          <p:cNvPr id="21" name="Rounded Rectangle 20"/>
          <p:cNvSpPr>
            <a:spLocks noChangeArrowheads="1"/>
          </p:cNvSpPr>
          <p:nvPr/>
        </p:nvSpPr>
        <p:spPr bwMode="auto">
          <a:xfrm>
            <a:off x="9128543" y="3216683"/>
            <a:ext cx="2644775" cy="2784067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happened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“What were you thinking at the time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“How did this make people feel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“What has been affected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should we do to put things right</a:t>
            </a: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“How can we do things differently in the future?”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38450" y="2314575"/>
            <a:ext cx="552450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505640" y="2305050"/>
            <a:ext cx="552450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317080" y="2324100"/>
            <a:ext cx="552450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90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7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Q&amp;A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2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44</TotalTime>
  <Words>240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Gill Sans MT</vt:lpstr>
      <vt:lpstr>Times New Roman</vt:lpstr>
      <vt:lpstr>Gallery</vt:lpstr>
      <vt:lpstr>Parent/carer session </vt:lpstr>
      <vt:lpstr>Agenda</vt:lpstr>
      <vt:lpstr>What is our approach to behaviour at SMR?</vt:lpstr>
      <vt:lpstr>The pivotal approach</vt:lpstr>
      <vt:lpstr>School rules</vt:lpstr>
      <vt:lpstr>What we expect – 8 stages</vt:lpstr>
      <vt:lpstr>Our restorative process</vt:lpstr>
      <vt:lpstr>Consistent language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Parent/carer session</dc:title>
  <dc:creator>Kevin Fry</dc:creator>
  <cp:lastModifiedBy>Kevin Fry</cp:lastModifiedBy>
  <cp:revision>5</cp:revision>
  <dcterms:created xsi:type="dcterms:W3CDTF">2022-02-07T07:39:32Z</dcterms:created>
  <dcterms:modified xsi:type="dcterms:W3CDTF">2022-02-07T08:24:01Z</dcterms:modified>
</cp:coreProperties>
</file>